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4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80" r:id="rId25"/>
    <p:sldId id="281" r:id="rId26"/>
    <p:sldId id="293" r:id="rId27"/>
    <p:sldId id="294" r:id="rId28"/>
    <p:sldId id="295" r:id="rId29"/>
    <p:sldId id="296" r:id="rId30"/>
    <p:sldId id="297" r:id="rId31"/>
    <p:sldId id="298" r:id="rId32"/>
    <p:sldId id="282" r:id="rId33"/>
    <p:sldId id="283" r:id="rId34"/>
    <p:sldId id="284" r:id="rId35"/>
    <p:sldId id="285" r:id="rId36"/>
    <p:sldId id="286" r:id="rId37"/>
    <p:sldId id="287" r:id="rId38"/>
    <p:sldId id="289" r:id="rId39"/>
    <p:sldId id="290" r:id="rId40"/>
    <p:sldId id="291" r:id="rId41"/>
    <p:sldId id="292" r:id="rId42"/>
    <p:sldId id="288" r:id="rId43"/>
    <p:sldId id="279" r:id="rId4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14" autoAdjust="0"/>
    <p:restoredTop sz="94683" autoAdjust="0"/>
  </p:normalViewPr>
  <p:slideViewPr>
    <p:cSldViewPr snapToGrid="0">
      <p:cViewPr varScale="1">
        <p:scale>
          <a:sx n="116" d="100"/>
          <a:sy n="116" d="100"/>
        </p:scale>
        <p:origin x="390" y="10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ymbol zastępczy nagłówka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pl-PL"/>
          </a:p>
        </p:txBody>
      </p:sp>
      <p:sp>
        <p:nvSpPr>
          <p:cNvPr id="3" name="Symbol zastępczy daty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F4FA3E2-917F-463D-9B80-9B203E6C89D4}" type="datetimeFigureOut">
              <a:rPr lang="pl-PL" smtClean="0"/>
              <a:t>2017-01-16</a:t>
            </a:fld>
            <a:endParaRPr lang="pl-PL"/>
          </a:p>
        </p:txBody>
      </p:sp>
      <p:sp>
        <p:nvSpPr>
          <p:cNvPr id="4" name="Symbol zastępczy obrazu slajdu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pl-PL"/>
          </a:p>
        </p:txBody>
      </p:sp>
      <p:sp>
        <p:nvSpPr>
          <p:cNvPr id="5" name="Symbol zastępczy notatek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pl-PL" smtClean="0"/>
              <a:t>Kliknij, aby edytować style wzorca tekstu</a:t>
            </a:r>
          </a:p>
          <a:p>
            <a:pPr lvl="1"/>
            <a:r>
              <a:rPr lang="pl-PL" smtClean="0"/>
              <a:t>Drugi poziom</a:t>
            </a:r>
          </a:p>
          <a:p>
            <a:pPr lvl="2"/>
            <a:r>
              <a:rPr lang="pl-PL" smtClean="0"/>
              <a:t>Trzeci poziom</a:t>
            </a:r>
          </a:p>
          <a:p>
            <a:pPr lvl="3"/>
            <a:r>
              <a:rPr lang="pl-PL" smtClean="0"/>
              <a:t>Czwarty poziom</a:t>
            </a:r>
          </a:p>
          <a:p>
            <a:pPr lvl="4"/>
            <a:r>
              <a:rPr lang="pl-PL" smtClean="0"/>
              <a:t>Piąty poziom</a:t>
            </a:r>
            <a:endParaRPr lang="pl-PL"/>
          </a:p>
        </p:txBody>
      </p:sp>
      <p:sp>
        <p:nvSpPr>
          <p:cNvPr id="6" name="Symbol zastępczy stopki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pl-PL"/>
          </a:p>
        </p:txBody>
      </p:sp>
      <p:sp>
        <p:nvSpPr>
          <p:cNvPr id="7" name="Symbol zastępczy numeru slajdu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269946E-1D73-4DB1-8F1D-C46A849C5AFF}" type="slidenum">
              <a:rPr lang="pl-PL" smtClean="0"/>
              <a:t>‹#›</a:t>
            </a:fld>
            <a:endParaRPr lang="pl-PL"/>
          </a:p>
        </p:txBody>
      </p:sp>
    </p:spTree>
    <p:extLst>
      <p:ext uri="{BB962C8B-B14F-4D97-AF65-F5344CB8AC3E}">
        <p14:creationId xmlns:p14="http://schemas.microsoft.com/office/powerpoint/2010/main" val="3337283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pPr/>
              <a:t>1/16/2017</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smtClean="0"/>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pPr/>
              <a:t>1/16/2017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smtClean="0"/>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pPr/>
              <a:t>1/16/2017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pPr/>
              <a:t>1/16/2017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pPr/>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smtClean="0"/>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pPr/>
              <a:t>1/16/2017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pPr/>
              <a:t>1/16/2017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smtClean="0"/>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smtClean="0"/>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smtClean="0"/>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pPr/>
              <a:t>1/16/2017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pPr/>
              <a:t>1/16/2017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pPr/>
              <a:t>1/16/2017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pPr/>
              <a:t>1/16/2017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smtClean="0"/>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pPr/>
              <a:t>1/16/2017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pPr/>
              <a:t>1/16/2017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pPr/>
              <a:t>1/16/2017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pPr/>
              <a:t>1/16/2017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pPr/>
              <a:t>1/16/2017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pPr/>
              <a:t>1/16/2017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pPr/>
              <a:t>1/16/2017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1/16/2017</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effectLst>
            <a:outerShdw blurRad="152400" dist="38100" dir="2700000" algn="tl">
              <a:srgbClr val="000000">
                <a:alpha val="36000"/>
              </a:srgbClr>
            </a:outerShdw>
          </a:effectLst>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effectLst>
            <a:outerShdw blurRad="152400" dist="38100" dir="2700000" algn="tl">
              <a:srgbClr val="000000">
                <a:alpha val="36000"/>
              </a:srgbClr>
            </a:outerShdw>
          </a:effectLst>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effectLst>
            <a:outerShdw blurRad="152400" dist="38100" dir="2700000" algn="tl">
              <a:srgbClr val="000000">
                <a:alpha val="36000"/>
              </a:srgbClr>
            </a:outerShdw>
          </a:effectLst>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gi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9.gi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pPr algn="ctr"/>
            <a:r>
              <a:rPr lang="pl-PL" sz="7200" dirty="0" smtClean="0"/>
              <a:t>Algorytmy Genetyczne</a:t>
            </a:r>
            <a:endParaRPr lang="pl-PL" sz="7200" dirty="0"/>
          </a:p>
        </p:txBody>
      </p:sp>
      <p:sp>
        <p:nvSpPr>
          <p:cNvPr id="4" name="pole tekstowe 3"/>
          <p:cNvSpPr txBox="1"/>
          <p:nvPr/>
        </p:nvSpPr>
        <p:spPr>
          <a:xfrm>
            <a:off x="4838700" y="6488668"/>
            <a:ext cx="7353300" cy="369332"/>
          </a:xfrm>
          <a:prstGeom prst="rect">
            <a:avLst/>
          </a:prstGeom>
          <a:noFill/>
        </p:spPr>
        <p:txBody>
          <a:bodyPr wrap="square" rtlCol="0">
            <a:spAutoFit/>
          </a:bodyPr>
          <a:lstStyle/>
          <a:p>
            <a:pPr algn="r"/>
            <a:r>
              <a:rPr lang="pl-PL" dirty="0" smtClean="0"/>
              <a:t>Grzegorz Klimek, Dominik Kopaczka, Jakub </a:t>
            </a:r>
            <a:r>
              <a:rPr lang="pl-PL" dirty="0" err="1" smtClean="0"/>
              <a:t>Kopyś</a:t>
            </a:r>
            <a:r>
              <a:rPr lang="pl-PL" dirty="0" smtClean="0"/>
              <a:t>, Gr.2</a:t>
            </a:r>
            <a:endParaRPr lang="pl-PL" dirty="0"/>
          </a:p>
        </p:txBody>
      </p:sp>
      <p:pic>
        <p:nvPicPr>
          <p:cNvPr id="8" name="Obraz 7" descr="chromosome.png"/>
          <p:cNvPicPr>
            <a:picLocks noChangeAspect="1"/>
          </p:cNvPicPr>
          <p:nvPr/>
        </p:nvPicPr>
        <p:blipFill>
          <a:blip r:embed="rId2"/>
          <a:stretch>
            <a:fillRect/>
          </a:stretch>
        </p:blipFill>
        <p:spPr>
          <a:xfrm>
            <a:off x="8213848" y="1941064"/>
            <a:ext cx="3739904" cy="3255271"/>
          </a:xfrm>
          <a:prstGeom prst="rect">
            <a:avLst/>
          </a:prstGeom>
        </p:spPr>
      </p:pic>
      <p:pic>
        <p:nvPicPr>
          <p:cNvPr id="9" name="Obraz 8" descr="dna-297576_960_720.png"/>
          <p:cNvPicPr>
            <a:picLocks noChangeAspect="1"/>
          </p:cNvPicPr>
          <p:nvPr/>
        </p:nvPicPr>
        <p:blipFill>
          <a:blip r:embed="rId3"/>
          <a:stretch>
            <a:fillRect/>
          </a:stretch>
        </p:blipFill>
        <p:spPr>
          <a:xfrm rot="18786005">
            <a:off x="2247900" y="2514600"/>
            <a:ext cx="2247900" cy="4495800"/>
          </a:xfrm>
          <a:prstGeom prst="rect">
            <a:avLst/>
          </a:prstGeom>
        </p:spPr>
      </p:pic>
    </p:spTree>
    <p:extLst>
      <p:ext uri="{BB962C8B-B14F-4D97-AF65-F5344CB8AC3E}">
        <p14:creationId xmlns:p14="http://schemas.microsoft.com/office/powerpoint/2010/main" val="259876598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pPr algn="ctr"/>
            <a:r>
              <a:rPr lang="pl-PL" dirty="0" smtClean="0"/>
              <a:t>Elementy DNA wchodzące w skład genu</a:t>
            </a:r>
            <a:endParaRPr lang="pl-PL" dirty="0"/>
          </a:p>
        </p:txBody>
      </p:sp>
      <p:pic>
        <p:nvPicPr>
          <p:cNvPr id="4" name="Symbol zastępczy zawartości 3" descr="asdasdas.png"/>
          <p:cNvPicPr>
            <a:picLocks noGrp="1" noChangeAspect="1"/>
          </p:cNvPicPr>
          <p:nvPr>
            <p:ph idx="1"/>
          </p:nvPr>
        </p:nvPicPr>
        <p:blipFill>
          <a:blip r:embed="rId2"/>
          <a:stretch>
            <a:fillRect/>
          </a:stretch>
        </p:blipFill>
        <p:spPr>
          <a:xfrm>
            <a:off x="1460925" y="2006601"/>
            <a:ext cx="9270151" cy="247745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5" name="pole tekstowe 4"/>
          <p:cNvSpPr txBox="1"/>
          <p:nvPr/>
        </p:nvSpPr>
        <p:spPr>
          <a:xfrm>
            <a:off x="1600200" y="4864100"/>
            <a:ext cx="8991600" cy="1569660"/>
          </a:xfrm>
          <a:prstGeom prst="rect">
            <a:avLst/>
          </a:prstGeom>
          <a:noFill/>
        </p:spPr>
        <p:txBody>
          <a:bodyPr wrap="square" rtlCol="0">
            <a:spAutoFit/>
          </a:bodyPr>
          <a:lstStyle/>
          <a:p>
            <a:pPr algn="ctr"/>
            <a:r>
              <a:rPr lang="pl-PL" sz="3200" dirty="0" smtClean="0"/>
              <a:t>Typowy gen składa się z krótkich odcinków kodujących, czyli </a:t>
            </a:r>
            <a:r>
              <a:rPr lang="pl-PL" sz="3200" dirty="0" err="1" smtClean="0"/>
              <a:t>eksonów</a:t>
            </a:r>
            <a:r>
              <a:rPr lang="pl-PL" sz="3200" dirty="0" smtClean="0"/>
              <a:t>, poprzegradzanych odcinkami niekodującymi, zwanych intronami.</a:t>
            </a:r>
            <a:endParaRPr lang="pl-PL" sz="3200" dirty="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pPr algn="ctr"/>
            <a:r>
              <a:rPr lang="pl-PL" dirty="0" smtClean="0"/>
              <a:t>Teoria ewolucji</a:t>
            </a:r>
            <a:endParaRPr lang="pl-PL" dirty="0"/>
          </a:p>
        </p:txBody>
      </p:sp>
      <p:sp>
        <p:nvSpPr>
          <p:cNvPr id="5" name="Symbol zastępczy zawartości 4"/>
          <p:cNvSpPr>
            <a:spLocks noGrp="1"/>
          </p:cNvSpPr>
          <p:nvPr>
            <p:ph idx="1"/>
          </p:nvPr>
        </p:nvSpPr>
        <p:spPr>
          <a:xfrm>
            <a:off x="1141413" y="2249486"/>
            <a:ext cx="8307387" cy="4379914"/>
          </a:xfrm>
        </p:spPr>
        <p:txBody>
          <a:bodyPr>
            <a:normAutofit/>
          </a:bodyPr>
          <a:lstStyle/>
          <a:p>
            <a:r>
              <a:rPr lang="pl-PL" b="1" dirty="0" smtClean="0"/>
              <a:t>Teoria ewolucji</a:t>
            </a:r>
            <a:r>
              <a:rPr lang="pl-PL" dirty="0" smtClean="0"/>
              <a:t> jest podstawą teoretyczną współczesnej biologii, dostarcza ona odpowiedzi na pytania: jak powstały przeróżne formy </a:t>
            </a:r>
            <a:r>
              <a:rPr lang="pl-PL" b="1" dirty="0" smtClean="0"/>
              <a:t>organizmów</a:t>
            </a:r>
            <a:r>
              <a:rPr lang="pl-PL" dirty="0" smtClean="0"/>
              <a:t>, jak powstały różne rodzaje organizmów.</a:t>
            </a:r>
          </a:p>
          <a:p>
            <a:r>
              <a:rPr lang="pl-PL" dirty="0" smtClean="0"/>
              <a:t>Wyjaśnienia tych zagadnień podał </a:t>
            </a:r>
            <a:r>
              <a:rPr lang="pl-PL" b="1" dirty="0" smtClean="0"/>
              <a:t>Karol Darwin </a:t>
            </a:r>
            <a:r>
              <a:rPr lang="pl-PL" dirty="0" smtClean="0"/>
              <a:t>formułując teorię ewolucji, według niej głównym procesem kształtującym właściwości organizmów jest </a:t>
            </a:r>
            <a:r>
              <a:rPr lang="pl-PL" b="1" dirty="0" smtClean="0"/>
              <a:t>dobór naturalny</a:t>
            </a:r>
            <a:r>
              <a:rPr lang="pl-PL" dirty="0" smtClean="0"/>
              <a:t>, ważnym zagadnieniem teorii jest teza, że wszystkie współcześnie żyjące organizmy połączone są więzami wspólnego pochodzenia.</a:t>
            </a:r>
            <a:endParaRPr lang="pl-PL" dirty="0"/>
          </a:p>
        </p:txBody>
      </p:sp>
      <p:pic>
        <p:nvPicPr>
          <p:cNvPr id="6" name="Obraz 5" descr="image_thumb96.png"/>
          <p:cNvPicPr>
            <a:picLocks noChangeAspect="1"/>
          </p:cNvPicPr>
          <p:nvPr/>
        </p:nvPicPr>
        <p:blipFill>
          <a:blip r:embed="rId2"/>
          <a:stretch>
            <a:fillRect/>
          </a:stretch>
        </p:blipFill>
        <p:spPr>
          <a:xfrm>
            <a:off x="8901262" y="2755900"/>
            <a:ext cx="2961278" cy="16637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pPr algn="ctr"/>
            <a:r>
              <a:rPr lang="pl-PL" dirty="0" smtClean="0"/>
              <a:t>Teoria ewolucji</a:t>
            </a:r>
            <a:endParaRPr lang="pl-PL" dirty="0"/>
          </a:p>
        </p:txBody>
      </p:sp>
      <p:sp>
        <p:nvSpPr>
          <p:cNvPr id="3" name="Symbol zastępczy zawartości 2"/>
          <p:cNvSpPr>
            <a:spLocks noGrp="1"/>
          </p:cNvSpPr>
          <p:nvPr>
            <p:ph idx="1"/>
          </p:nvPr>
        </p:nvSpPr>
        <p:spPr/>
        <p:txBody>
          <a:bodyPr>
            <a:normAutofit lnSpcReduction="10000"/>
          </a:bodyPr>
          <a:lstStyle/>
          <a:p>
            <a:r>
              <a:rPr lang="pl-PL" dirty="0" smtClean="0"/>
              <a:t>Dobór naturalny wynika z właściwości organizmów żywych: ich śmiertelności, zdolności rozmnażania się, dziedziczenia cech, jest także wynikiem ograniczonych zasobów środowiska.</a:t>
            </a:r>
          </a:p>
          <a:p>
            <a:r>
              <a:rPr lang="pl-PL" dirty="0" smtClean="0"/>
              <a:t>Rośliny, zwierzęta i mikroorganizmy różnią się między sobą, a różnice te są zdeterminowane genetycznie, jeśli różnice te nie tylko są dziedziczne, lecz także wpływają na przeżywanie i rozmnażanie się tych organizmów, to z pokolenia na pokolenie zmieniać się będzie frekwencja różnych form w populacji</a:t>
            </a: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pPr algn="ctr"/>
            <a:r>
              <a:rPr lang="pl-PL" dirty="0" smtClean="0"/>
              <a:t>Teoria ewolucji</a:t>
            </a:r>
            <a:endParaRPr lang="pl-PL" dirty="0"/>
          </a:p>
        </p:txBody>
      </p:sp>
      <p:sp>
        <p:nvSpPr>
          <p:cNvPr id="3" name="Symbol zastępczy zawartości 2"/>
          <p:cNvSpPr>
            <a:spLocks noGrp="1"/>
          </p:cNvSpPr>
          <p:nvPr>
            <p:ph idx="1"/>
          </p:nvPr>
        </p:nvSpPr>
        <p:spPr/>
        <p:txBody>
          <a:bodyPr/>
          <a:lstStyle/>
          <a:p>
            <a:r>
              <a:rPr lang="pl-PL" dirty="0" smtClean="0"/>
              <a:t>Przyjęcie darwinowskiej teorii ewolucji wiąże się z przyjęciem doboru naturalnego jako najistotniejszego mechanizmu kształtującego właściwości gatunków.</a:t>
            </a:r>
          </a:p>
          <a:p>
            <a:r>
              <a:rPr lang="pl-PL" dirty="0" smtClean="0"/>
              <a:t>Kumulatywne działanie doboru może być bardzo efektywne, dając w długim czasie, jakim dysponowała ewolucja, struktury bardzo skomplikowane i mało prawdopodobne.</a:t>
            </a:r>
            <a:endParaRPr lang="pl-PL" dirty="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pPr algn="ctr"/>
            <a:r>
              <a:rPr lang="pl-PL" dirty="0" smtClean="0"/>
              <a:t>Geneza algorytmów genetycznych</a:t>
            </a:r>
            <a:endParaRPr lang="pl-PL" dirty="0"/>
          </a:p>
        </p:txBody>
      </p:sp>
      <p:sp>
        <p:nvSpPr>
          <p:cNvPr id="3" name="Symbol zastępczy zawartości 2"/>
          <p:cNvSpPr>
            <a:spLocks noGrp="1"/>
          </p:cNvSpPr>
          <p:nvPr>
            <p:ph idx="1"/>
          </p:nvPr>
        </p:nvSpPr>
        <p:spPr>
          <a:xfrm>
            <a:off x="1141412" y="2249486"/>
            <a:ext cx="9905999" cy="4329113"/>
          </a:xfrm>
        </p:spPr>
        <p:txBody>
          <a:bodyPr>
            <a:normAutofit fontScale="77500" lnSpcReduction="20000"/>
          </a:bodyPr>
          <a:lstStyle/>
          <a:p>
            <a:pPr>
              <a:buNone/>
            </a:pPr>
            <a:r>
              <a:rPr lang="pl-PL" sz="3200" b="1" i="1" dirty="0" smtClean="0"/>
              <a:t>John Holland, Uniwersytet Michigan</a:t>
            </a:r>
          </a:p>
          <a:p>
            <a:pPr>
              <a:buNone/>
            </a:pPr>
            <a:endParaRPr lang="pl-PL" sz="3200" b="1" i="1" dirty="0" smtClean="0"/>
          </a:p>
          <a:p>
            <a:r>
              <a:rPr lang="pl-PL" sz="3200" dirty="0" smtClean="0"/>
              <a:t>Opisał i wyjaśnił istotę procesów adaptacyjnych występujących w przyrodzie</a:t>
            </a:r>
          </a:p>
          <a:p>
            <a:r>
              <a:rPr lang="pl-PL" sz="3200" dirty="0" smtClean="0"/>
              <a:t>Stworzył oprogramowanie, odtwarzające podstawowe mechanizmy rządzące systemami biologicznymi</a:t>
            </a:r>
          </a:p>
          <a:p>
            <a:endParaRPr lang="pl-PL" sz="3200" b="1" i="1" dirty="0" smtClean="0"/>
          </a:p>
          <a:p>
            <a:pPr>
              <a:buNone/>
            </a:pPr>
            <a:r>
              <a:rPr lang="en-US" sz="3200" b="1" dirty="0" err="1" smtClean="0">
                <a:solidFill>
                  <a:schemeClr val="accent3"/>
                </a:solidFill>
              </a:rPr>
              <a:t>J.Holland</a:t>
            </a:r>
            <a:r>
              <a:rPr lang="en-US" sz="3200" b="1" dirty="0" smtClean="0">
                <a:solidFill>
                  <a:schemeClr val="accent3"/>
                </a:solidFill>
              </a:rPr>
              <a:t> 1975, Adaptation in Natural and Artificial Systems, The</a:t>
            </a:r>
            <a:r>
              <a:rPr lang="pl-PL" sz="3200" b="1" dirty="0" smtClean="0">
                <a:solidFill>
                  <a:schemeClr val="accent3"/>
                </a:solidFill>
              </a:rPr>
              <a:t> </a:t>
            </a:r>
            <a:r>
              <a:rPr lang="en-US" sz="3200" b="1" dirty="0" smtClean="0">
                <a:solidFill>
                  <a:schemeClr val="accent3"/>
                </a:solidFill>
              </a:rPr>
              <a:t>University of Michigan Press.</a:t>
            </a:r>
            <a:endParaRPr lang="pl-PL" sz="3200" b="1" i="1" dirty="0" smtClean="0">
              <a:solidFill>
                <a:schemeClr val="accent3"/>
              </a:solidFill>
            </a:endParaRPr>
          </a:p>
          <a:p>
            <a:pPr>
              <a:buNone/>
            </a:pPr>
            <a:endParaRPr lang="pl-PL" sz="3200" b="1" i="1" dirty="0" smtClean="0"/>
          </a:p>
          <a:p>
            <a:pPr>
              <a:buNone/>
            </a:pPr>
            <a:endParaRPr lang="pl-PL" sz="3200" b="1" i="1" dirty="0" smtClean="0"/>
          </a:p>
        </p:txBody>
      </p:sp>
      <p:pic>
        <p:nvPicPr>
          <p:cNvPr id="4" name="Obraz 3" descr="chromosome.png"/>
          <p:cNvPicPr>
            <a:picLocks noChangeAspect="1"/>
          </p:cNvPicPr>
          <p:nvPr/>
        </p:nvPicPr>
        <p:blipFill>
          <a:blip r:embed="rId2"/>
          <a:stretch>
            <a:fillRect/>
          </a:stretch>
        </p:blipFill>
        <p:spPr>
          <a:xfrm rot="1680350">
            <a:off x="8658348" y="2095500"/>
            <a:ext cx="1476002" cy="1284735"/>
          </a:xfrm>
          <a:prstGeom prst="rect">
            <a:avLst/>
          </a:prstGeom>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a:t>Algorytmy genetyczne</a:t>
            </a:r>
          </a:p>
        </p:txBody>
      </p:sp>
      <p:sp>
        <p:nvSpPr>
          <p:cNvPr id="3" name="Content Placeholder 2"/>
          <p:cNvSpPr>
            <a:spLocks noGrp="1"/>
          </p:cNvSpPr>
          <p:nvPr>
            <p:ph idx="1"/>
          </p:nvPr>
        </p:nvSpPr>
        <p:spPr/>
        <p:txBody>
          <a:bodyPr/>
          <a:lstStyle/>
          <a:p>
            <a:r>
              <a:rPr lang="pl-PL" dirty="0"/>
              <a:t>Algorytmy genetyczne są to algorytmy poszukiwania, które w rozwiązywaniu zadań stosują zasady ewolucji i dziedziczności, posługują się populacją potencjalnych rozwiązań, zawierają pewien proces selekcji, oparty na dopasowaniu osobników, i pewne operatory genetyczne. Każde rozwiązanie ocenia się na podstawie pewnej miary jego dopasowania - funkcja przystosowania (celu). Nową populację, w kolejnej iteracji, tworzy się przez selekcje osobników najlepiej dopasowanych.</a:t>
            </a:r>
          </a:p>
        </p:txBody>
      </p:sp>
      <p:pic>
        <p:nvPicPr>
          <p:cNvPr id="5" name="Obraz 8" descr="dna-297576_960_720.png"/>
          <p:cNvPicPr>
            <a:picLocks noChangeAspect="1"/>
          </p:cNvPicPr>
          <p:nvPr/>
        </p:nvPicPr>
        <p:blipFill>
          <a:blip r:embed="rId2"/>
          <a:stretch>
            <a:fillRect/>
          </a:stretch>
        </p:blipFill>
        <p:spPr>
          <a:xfrm rot="17382093">
            <a:off x="8439113" y="-523005"/>
            <a:ext cx="1686865" cy="3373729"/>
          </a:xfrm>
          <a:prstGeom prst="rect">
            <a:avLst/>
          </a:prstGeom>
        </p:spPr>
      </p:pic>
    </p:spTree>
    <p:extLst>
      <p:ext uri="{BB962C8B-B14F-4D97-AF65-F5344CB8AC3E}">
        <p14:creationId xmlns:p14="http://schemas.microsoft.com/office/powerpoint/2010/main" val="15833922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Podobny obraz"/>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796978">
            <a:off x="-1458097" y="-308920"/>
            <a:ext cx="4422776" cy="374409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pl-PL" dirty="0"/>
              <a:t>Algorytmy genetyczne</a:t>
            </a:r>
          </a:p>
        </p:txBody>
      </p:sp>
      <p:sp>
        <p:nvSpPr>
          <p:cNvPr id="3" name="Content Placeholder 2"/>
          <p:cNvSpPr>
            <a:spLocks noGrp="1"/>
          </p:cNvSpPr>
          <p:nvPr>
            <p:ph idx="1"/>
          </p:nvPr>
        </p:nvSpPr>
        <p:spPr/>
        <p:txBody>
          <a:bodyPr>
            <a:normAutofit fontScale="92500" lnSpcReduction="20000"/>
          </a:bodyPr>
          <a:lstStyle/>
          <a:p>
            <a:pPr marL="0" indent="0">
              <a:buNone/>
            </a:pPr>
            <a:r>
              <a:rPr lang="pl-PL" dirty="0"/>
              <a:t>Elementarny algorytm genetyczny jest skonstruowany z trzech następujących operacji</a:t>
            </a:r>
            <a:r>
              <a:rPr lang="pl-PL" dirty="0" smtClean="0"/>
              <a:t>:</a:t>
            </a:r>
          </a:p>
          <a:p>
            <a:pPr marL="0" indent="0">
              <a:buNone/>
            </a:pPr>
            <a:r>
              <a:rPr lang="pl-PL" dirty="0" smtClean="0"/>
              <a:t> </a:t>
            </a:r>
            <a:r>
              <a:rPr lang="pl-PL" dirty="0"/>
              <a:t>• </a:t>
            </a:r>
            <a:r>
              <a:rPr lang="pl-PL" b="1" dirty="0"/>
              <a:t>reprodukcja</a:t>
            </a:r>
            <a:r>
              <a:rPr lang="pl-PL" dirty="0"/>
              <a:t> - jest procesem, w którym indywidualne ciągi kodowe zostają powielone w stosunku zależnym od wartości, jakie przybiera dla nich funkcja celu, powstaje pula rodzicielska. </a:t>
            </a:r>
            <a:endParaRPr lang="pl-PL" dirty="0" smtClean="0"/>
          </a:p>
          <a:p>
            <a:pPr marL="0" indent="0">
              <a:buNone/>
            </a:pPr>
            <a:r>
              <a:rPr lang="pl-PL" dirty="0" smtClean="0"/>
              <a:t>• </a:t>
            </a:r>
            <a:r>
              <a:rPr lang="pl-PL" b="1" dirty="0"/>
              <a:t>krzyżowanie</a:t>
            </a:r>
            <a:r>
              <a:rPr lang="pl-PL" dirty="0"/>
              <a:t> - proces, który polega na losowym skojarzeniu ciągów z puli rodzicielskiej w pary, a następnie krzyżowaniu tzn. wymianie części informacji zawartej w ciągach rodzicielskich i utworzenie potomstwa</a:t>
            </a:r>
            <a:r>
              <a:rPr lang="pl-PL" dirty="0" smtClean="0"/>
              <a:t>.</a:t>
            </a:r>
          </a:p>
          <a:p>
            <a:pPr marL="0" indent="0">
              <a:buNone/>
            </a:pPr>
            <a:r>
              <a:rPr lang="pl-PL" dirty="0" smtClean="0"/>
              <a:t>• </a:t>
            </a:r>
            <a:r>
              <a:rPr lang="pl-PL" b="1" dirty="0"/>
              <a:t>mutacja</a:t>
            </a:r>
            <a:r>
              <a:rPr lang="pl-PL" dirty="0"/>
              <a:t> - polega na sporadycznej, przypadkowej zmianie wartości elementu ciągu kodowego. </a:t>
            </a:r>
          </a:p>
        </p:txBody>
      </p:sp>
    </p:spTree>
    <p:extLst>
      <p:ext uri="{BB962C8B-B14F-4D97-AF65-F5344CB8AC3E}">
        <p14:creationId xmlns:p14="http://schemas.microsoft.com/office/powerpoint/2010/main" val="21233978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a:t>Co to są algorytmy genetyczne?</a:t>
            </a:r>
          </a:p>
        </p:txBody>
      </p:sp>
      <p:sp>
        <p:nvSpPr>
          <p:cNvPr id="3" name="Content Placeholder 2"/>
          <p:cNvSpPr>
            <a:spLocks noGrp="1"/>
          </p:cNvSpPr>
          <p:nvPr>
            <p:ph idx="1"/>
          </p:nvPr>
        </p:nvSpPr>
        <p:spPr/>
        <p:txBody>
          <a:bodyPr>
            <a:normAutofit lnSpcReduction="10000"/>
          </a:bodyPr>
          <a:lstStyle/>
          <a:p>
            <a:r>
              <a:rPr lang="pl-PL" dirty="0"/>
              <a:t>Algorytmy genetyczne odwzorowują naturalne procesy ewolucyjne zachodzące w czasie, których celem jest maksymalne dopasowanie osobników do istniejących warunków życia. </a:t>
            </a:r>
            <a:endParaRPr lang="pl-PL" dirty="0" smtClean="0"/>
          </a:p>
          <a:p>
            <a:r>
              <a:rPr lang="pl-PL" dirty="0" smtClean="0"/>
              <a:t>Algorytm </a:t>
            </a:r>
            <a:r>
              <a:rPr lang="pl-PL" dirty="0"/>
              <a:t>genetyczny stanowi wzorowaną na naturalnej ewolucji metodę rozwiązywania problemów, głównie zagadnień optymalizacyjnych. Algorytmy genetyczne są procedurami przeszukiwania opartymi na mechanizmach doboru naturalnego i dziedziczenia. Korzystają z ewolucyjnej zasady Przeżycia osobników najlepiej przystosowanych</a:t>
            </a:r>
          </a:p>
        </p:txBody>
      </p:sp>
    </p:spTree>
    <p:extLst>
      <p:ext uri="{BB962C8B-B14F-4D97-AF65-F5344CB8AC3E}">
        <p14:creationId xmlns:p14="http://schemas.microsoft.com/office/powerpoint/2010/main" val="34662528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0645" y="50387"/>
            <a:ext cx="11104133" cy="814587"/>
          </a:xfrm>
        </p:spPr>
        <p:txBody>
          <a:bodyPr>
            <a:normAutofit/>
          </a:bodyPr>
          <a:lstStyle/>
          <a:p>
            <a:r>
              <a:rPr lang="pl-PL" dirty="0"/>
              <a:t>Schemat blokowy algorytmu genetycznego</a:t>
            </a:r>
          </a:p>
        </p:txBody>
      </p:sp>
      <p:sp>
        <p:nvSpPr>
          <p:cNvPr id="3" name="Content Placeholder 2"/>
          <p:cNvSpPr>
            <a:spLocks noGrp="1"/>
          </p:cNvSpPr>
          <p:nvPr>
            <p:ph idx="1"/>
          </p:nvPr>
        </p:nvSpPr>
        <p:spPr>
          <a:xfrm>
            <a:off x="560645" y="864974"/>
            <a:ext cx="3788933" cy="5758248"/>
          </a:xfrm>
        </p:spPr>
        <p:txBody>
          <a:bodyPr>
            <a:normAutofit fontScale="62500" lnSpcReduction="20000"/>
          </a:bodyPr>
          <a:lstStyle/>
          <a:p>
            <a:r>
              <a:rPr lang="pl-PL" dirty="0">
                <a:effectLst/>
              </a:rPr>
              <a:t>Przyjrzyjmy się teraz kolejnym krokom algorytmu.</a:t>
            </a:r>
            <a:r>
              <a:rPr lang="pl-PL" dirty="0"/>
              <a:t/>
            </a:r>
            <a:br>
              <a:rPr lang="pl-PL" dirty="0"/>
            </a:br>
            <a:r>
              <a:rPr lang="pl-PL" dirty="0"/>
              <a:t/>
            </a:r>
            <a:br>
              <a:rPr lang="pl-PL" dirty="0"/>
            </a:br>
            <a:r>
              <a:rPr lang="pl-PL" dirty="0">
                <a:effectLst/>
              </a:rPr>
              <a:t>Jak z najlepszych rozwiązań tworzyć nowe? Poprzez krzyżowanie. A więc jeżeli nowe rozwiązanie </a:t>
            </a:r>
            <a:r>
              <a:rPr lang="pl-PL" i="1" dirty="0">
                <a:effectLst/>
              </a:rPr>
              <a:t>R</a:t>
            </a:r>
            <a:r>
              <a:rPr lang="pl-PL" i="1" baseline="-25000" dirty="0">
                <a:effectLst/>
              </a:rPr>
              <a:t>nowe</a:t>
            </a:r>
            <a:r>
              <a:rPr lang="pl-PL" dirty="0">
                <a:effectLst/>
              </a:rPr>
              <a:t> będzie tworzone z dwóch innych </a:t>
            </a:r>
            <a:r>
              <a:rPr lang="pl-PL" i="1" dirty="0">
                <a:effectLst/>
              </a:rPr>
              <a:t>R</a:t>
            </a:r>
            <a:r>
              <a:rPr lang="pl-PL" i="1" baseline="-25000" dirty="0">
                <a:effectLst/>
              </a:rPr>
              <a:t>1</a:t>
            </a:r>
            <a:r>
              <a:rPr lang="pl-PL" dirty="0">
                <a:effectLst/>
              </a:rPr>
              <a:t> oraz </a:t>
            </a:r>
            <a:r>
              <a:rPr lang="pl-PL" i="1" dirty="0">
                <a:effectLst/>
              </a:rPr>
              <a:t>R</a:t>
            </a:r>
            <a:r>
              <a:rPr lang="pl-PL" i="1" baseline="-25000" dirty="0">
                <a:effectLst/>
              </a:rPr>
              <a:t>2</a:t>
            </a:r>
            <a:r>
              <a:rPr lang="pl-PL" dirty="0">
                <a:effectLst/>
              </a:rPr>
              <a:t> to krzyżowanie należy przeprowadzić następująco:</a:t>
            </a:r>
            <a:r>
              <a:rPr lang="pl-PL" dirty="0"/>
              <a:t/>
            </a:r>
            <a:br>
              <a:rPr lang="pl-PL" dirty="0"/>
            </a:br>
            <a:r>
              <a:rPr lang="pl-PL" dirty="0">
                <a:effectLst/>
              </a:rPr>
              <a:t>Wylosuj liczbę od 0 do 1, jeżeli wylosowana liczba jest mniejsza od 0.5 to do </a:t>
            </a:r>
            <a:r>
              <a:rPr lang="pl-PL" i="1" dirty="0">
                <a:effectLst/>
              </a:rPr>
              <a:t>R</a:t>
            </a:r>
            <a:r>
              <a:rPr lang="pl-PL" i="1" baseline="-25000" dirty="0">
                <a:effectLst/>
              </a:rPr>
              <a:t>nowe</a:t>
            </a:r>
            <a:r>
              <a:rPr lang="pl-PL" dirty="0">
                <a:effectLst/>
              </a:rPr>
              <a:t> weź </a:t>
            </a:r>
            <a:r>
              <a:rPr lang="pl-PL" i="1" dirty="0">
                <a:effectLst/>
              </a:rPr>
              <a:t>param</a:t>
            </a:r>
            <a:r>
              <a:rPr lang="pl-PL" i="1" baseline="-25000" dirty="0">
                <a:effectLst/>
              </a:rPr>
              <a:t>1</a:t>
            </a:r>
            <a:r>
              <a:rPr lang="pl-PL" dirty="0">
                <a:effectLst/>
              </a:rPr>
              <a:t> z </a:t>
            </a:r>
            <a:r>
              <a:rPr lang="pl-PL" i="1" dirty="0">
                <a:effectLst/>
              </a:rPr>
              <a:t>R</a:t>
            </a:r>
            <a:r>
              <a:rPr lang="pl-PL" i="1" baseline="-25000" dirty="0">
                <a:effectLst/>
              </a:rPr>
              <a:t>1</a:t>
            </a:r>
            <a:r>
              <a:rPr lang="pl-PL" dirty="0">
                <a:effectLst/>
              </a:rPr>
              <a:t> w przeciwnym wypadku weź go z </a:t>
            </a:r>
            <a:r>
              <a:rPr lang="pl-PL" i="1" dirty="0">
                <a:effectLst/>
              </a:rPr>
              <a:t>R</a:t>
            </a:r>
            <a:r>
              <a:rPr lang="pl-PL" i="1" baseline="-25000" dirty="0">
                <a:effectLst/>
              </a:rPr>
              <a:t>2</a:t>
            </a:r>
            <a:r>
              <a:rPr lang="pl-PL" dirty="0">
                <a:effectLst/>
              </a:rPr>
              <a:t>.</a:t>
            </a:r>
            <a:r>
              <a:rPr lang="pl-PL" dirty="0"/>
              <a:t/>
            </a:r>
            <a:br>
              <a:rPr lang="pl-PL" dirty="0"/>
            </a:br>
            <a:r>
              <a:rPr lang="pl-PL" dirty="0">
                <a:effectLst/>
              </a:rPr>
              <a:t>Wylosuj liczbę od 0 do 1, jeżeli wylosowana liczba jest mniejsza od 0.5 to do </a:t>
            </a:r>
            <a:r>
              <a:rPr lang="pl-PL" i="1" dirty="0">
                <a:effectLst/>
              </a:rPr>
              <a:t>R</a:t>
            </a:r>
            <a:r>
              <a:rPr lang="pl-PL" i="1" baseline="-25000" dirty="0">
                <a:effectLst/>
              </a:rPr>
              <a:t>nowe</a:t>
            </a:r>
            <a:r>
              <a:rPr lang="pl-PL" dirty="0">
                <a:effectLst/>
              </a:rPr>
              <a:t> </a:t>
            </a:r>
            <a:r>
              <a:rPr lang="pl-PL" i="1" dirty="0">
                <a:effectLst/>
              </a:rPr>
              <a:t>param</a:t>
            </a:r>
            <a:r>
              <a:rPr lang="pl-PL" i="1" baseline="-25000" dirty="0">
                <a:effectLst/>
              </a:rPr>
              <a:t>2</a:t>
            </a:r>
            <a:r>
              <a:rPr lang="pl-PL" dirty="0">
                <a:effectLst/>
              </a:rPr>
              <a:t> z </a:t>
            </a:r>
            <a:r>
              <a:rPr lang="pl-PL" i="1" dirty="0">
                <a:effectLst/>
              </a:rPr>
              <a:t>R</a:t>
            </a:r>
            <a:r>
              <a:rPr lang="pl-PL" i="1" baseline="-25000" dirty="0">
                <a:effectLst/>
              </a:rPr>
              <a:t>1</a:t>
            </a:r>
            <a:r>
              <a:rPr lang="pl-PL" dirty="0">
                <a:effectLst/>
              </a:rPr>
              <a:t> w przeciwnym wypadku weź go z </a:t>
            </a:r>
            <a:r>
              <a:rPr lang="pl-PL" i="1" dirty="0">
                <a:effectLst/>
              </a:rPr>
              <a:t>R</a:t>
            </a:r>
            <a:r>
              <a:rPr lang="pl-PL" i="1" baseline="-25000" dirty="0">
                <a:effectLst/>
              </a:rPr>
              <a:t>2</a:t>
            </a:r>
            <a:r>
              <a:rPr lang="pl-PL" dirty="0">
                <a:effectLst/>
              </a:rPr>
              <a:t>.</a:t>
            </a:r>
            <a:r>
              <a:rPr lang="pl-PL" dirty="0"/>
              <a:t/>
            </a:r>
            <a:br>
              <a:rPr lang="pl-PL" dirty="0"/>
            </a:br>
            <a:r>
              <a:rPr lang="pl-PL" dirty="0">
                <a:effectLst/>
              </a:rPr>
              <a:t>...</a:t>
            </a:r>
            <a:r>
              <a:rPr lang="pl-PL" dirty="0"/>
              <a:t/>
            </a:r>
            <a:br>
              <a:rPr lang="pl-PL" dirty="0"/>
            </a:br>
            <a:r>
              <a:rPr lang="pl-PL" dirty="0">
                <a:effectLst/>
              </a:rPr>
              <a:t>Wylosuj liczbę od 0 do 1, jeżeli wylosowana liczba jest mniejsza od 0.5 to do </a:t>
            </a:r>
            <a:r>
              <a:rPr lang="pl-PL" i="1" dirty="0">
                <a:effectLst/>
              </a:rPr>
              <a:t>R</a:t>
            </a:r>
            <a:r>
              <a:rPr lang="pl-PL" i="1" baseline="-25000" dirty="0">
                <a:effectLst/>
              </a:rPr>
              <a:t>nowe</a:t>
            </a:r>
            <a:r>
              <a:rPr lang="pl-PL" dirty="0">
                <a:effectLst/>
              </a:rPr>
              <a:t> </a:t>
            </a:r>
            <a:r>
              <a:rPr lang="pl-PL" i="1" dirty="0">
                <a:effectLst/>
              </a:rPr>
              <a:t>param</a:t>
            </a:r>
            <a:r>
              <a:rPr lang="pl-PL" i="1" baseline="-25000" dirty="0">
                <a:effectLst/>
              </a:rPr>
              <a:t>n</a:t>
            </a:r>
            <a:r>
              <a:rPr lang="pl-PL" dirty="0">
                <a:effectLst/>
              </a:rPr>
              <a:t> z </a:t>
            </a:r>
            <a:r>
              <a:rPr lang="pl-PL" i="1" dirty="0">
                <a:effectLst/>
              </a:rPr>
              <a:t>R</a:t>
            </a:r>
            <a:r>
              <a:rPr lang="pl-PL" i="1" baseline="-25000" dirty="0">
                <a:effectLst/>
              </a:rPr>
              <a:t>1</a:t>
            </a:r>
            <a:r>
              <a:rPr lang="pl-PL" dirty="0">
                <a:effectLst/>
              </a:rPr>
              <a:t> w przeciwnym wypadku weź go z </a:t>
            </a:r>
            <a:r>
              <a:rPr lang="pl-PL" i="1" dirty="0">
                <a:effectLst/>
              </a:rPr>
              <a:t>R</a:t>
            </a:r>
            <a:r>
              <a:rPr lang="pl-PL" i="1" baseline="-25000" dirty="0">
                <a:effectLst/>
              </a:rPr>
              <a:t>2</a:t>
            </a:r>
            <a:r>
              <a:rPr lang="pl-PL" dirty="0">
                <a:effectLst/>
              </a:rPr>
              <a:t>.</a:t>
            </a:r>
            <a:endParaRPr lang="pl-PL" dirty="0"/>
          </a:p>
        </p:txBody>
      </p:sp>
      <p:pic>
        <p:nvPicPr>
          <p:cNvPr id="3074" name="Picture 2" descr="schemat blokowy - algorytm genetyczn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96714" y="741406"/>
            <a:ext cx="7426411" cy="59912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81605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Znalezione obrazy dla zapytania dna wallpap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9375" y="-157993"/>
            <a:ext cx="13011150" cy="73152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pl-PL" dirty="0">
                <a:solidFill>
                  <a:srgbClr val="FF0000"/>
                </a:solidFill>
              </a:rPr>
              <a:t>Podstawowe pojęcia algorytmów genetycznych</a:t>
            </a:r>
          </a:p>
        </p:txBody>
      </p:sp>
      <p:sp>
        <p:nvSpPr>
          <p:cNvPr id="3" name="Content Placeholder 2"/>
          <p:cNvSpPr>
            <a:spLocks noGrp="1"/>
          </p:cNvSpPr>
          <p:nvPr>
            <p:ph idx="1"/>
          </p:nvPr>
        </p:nvSpPr>
        <p:spPr/>
        <p:txBody>
          <a:bodyPr>
            <a:normAutofit lnSpcReduction="10000"/>
          </a:bodyPr>
          <a:lstStyle/>
          <a:p>
            <a:r>
              <a:rPr lang="pl-PL" dirty="0" smtClean="0">
                <a:solidFill>
                  <a:srgbClr val="FF0000"/>
                </a:solidFill>
              </a:rPr>
              <a:t>Populacja</a:t>
            </a:r>
            <a:r>
              <a:rPr lang="pl-PL" dirty="0" smtClean="0"/>
              <a:t>- </a:t>
            </a:r>
            <a:r>
              <a:rPr lang="pl-PL" dirty="0"/>
              <a:t>zbiór osobników o określonej liczebności </a:t>
            </a:r>
            <a:endParaRPr lang="pl-PL" dirty="0" smtClean="0"/>
          </a:p>
          <a:p>
            <a:r>
              <a:rPr lang="pl-PL" dirty="0" smtClean="0">
                <a:solidFill>
                  <a:srgbClr val="FF0000"/>
                </a:solidFill>
              </a:rPr>
              <a:t>Osobnikami</a:t>
            </a:r>
            <a:r>
              <a:rPr lang="pl-PL" dirty="0" smtClean="0"/>
              <a:t> </a:t>
            </a:r>
            <a:r>
              <a:rPr lang="pl-PL" dirty="0"/>
              <a:t>populacji w algorytmach genetycznych są zakodowane w postaci chromosomów </a:t>
            </a:r>
            <a:endParaRPr lang="pl-PL" dirty="0" smtClean="0"/>
          </a:p>
          <a:p>
            <a:r>
              <a:rPr lang="pl-PL" dirty="0" smtClean="0">
                <a:solidFill>
                  <a:srgbClr val="FF0000"/>
                </a:solidFill>
              </a:rPr>
              <a:t>Chromosomy</a:t>
            </a:r>
            <a:r>
              <a:rPr lang="pl-PL" dirty="0" smtClean="0"/>
              <a:t> </a:t>
            </a:r>
            <a:r>
              <a:rPr lang="pl-PL" dirty="0"/>
              <a:t>— inaczej łańcuchy lub ciągi kodowe — to uporządkowane ciągi genów </a:t>
            </a:r>
            <a:endParaRPr lang="pl-PL" dirty="0" smtClean="0"/>
          </a:p>
          <a:p>
            <a:r>
              <a:rPr lang="pl-PL" dirty="0" smtClean="0">
                <a:solidFill>
                  <a:srgbClr val="FF0000"/>
                </a:solidFill>
              </a:rPr>
              <a:t>Gen</a:t>
            </a:r>
            <a:r>
              <a:rPr lang="pl-PL" dirty="0" smtClean="0"/>
              <a:t> </a:t>
            </a:r>
            <a:r>
              <a:rPr lang="pl-PL" dirty="0"/>
              <a:t>— najmniejsza składowa chromosomu, decydująca o dziedziczności jednej lub kilku cech</a:t>
            </a:r>
          </a:p>
        </p:txBody>
      </p:sp>
    </p:spTree>
    <p:extLst>
      <p:ext uri="{BB962C8B-B14F-4D97-AF65-F5344CB8AC3E}">
        <p14:creationId xmlns:p14="http://schemas.microsoft.com/office/powerpoint/2010/main" val="6448999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pPr algn="ctr"/>
            <a:r>
              <a:rPr lang="pl-PL" dirty="0" smtClean="0"/>
              <a:t>Algorytmy genetyczne</a:t>
            </a:r>
            <a:endParaRPr lang="pl-PL" dirty="0"/>
          </a:p>
        </p:txBody>
      </p:sp>
      <p:sp>
        <p:nvSpPr>
          <p:cNvPr id="3" name="Symbol zastępczy zawartości 2"/>
          <p:cNvSpPr>
            <a:spLocks noGrp="1"/>
          </p:cNvSpPr>
          <p:nvPr>
            <p:ph idx="1"/>
          </p:nvPr>
        </p:nvSpPr>
        <p:spPr/>
        <p:txBody>
          <a:bodyPr/>
          <a:lstStyle/>
          <a:p>
            <a:r>
              <a:rPr lang="pl-PL" dirty="0" smtClean="0"/>
              <a:t>Co to są algorytmy genetyczne?</a:t>
            </a:r>
          </a:p>
          <a:p>
            <a:r>
              <a:rPr lang="pl-PL" dirty="0" smtClean="0"/>
              <a:t>Podstawowe pojęcia algorytmów genetycznych</a:t>
            </a:r>
          </a:p>
          <a:p>
            <a:r>
              <a:rPr lang="pl-PL" dirty="0" smtClean="0"/>
              <a:t>Proste algorytmy genetyczne</a:t>
            </a:r>
          </a:p>
          <a:p>
            <a:r>
              <a:rPr lang="pl-PL" dirty="0" smtClean="0"/>
              <a:t>Kodowanie osobników i operacje genetyczne.</a:t>
            </a:r>
            <a:endParaRPr lang="pl-PL" dirty="0"/>
          </a:p>
        </p:txBody>
      </p:sp>
      <p:pic>
        <p:nvPicPr>
          <p:cNvPr id="4" name="Obraz 3" descr="oi-notepad-in-cafe-bazaar-for-android-Qpltgt-clipart.png"/>
          <p:cNvPicPr>
            <a:picLocks noChangeAspect="1"/>
          </p:cNvPicPr>
          <p:nvPr/>
        </p:nvPicPr>
        <p:blipFill>
          <a:blip r:embed="rId2"/>
          <a:stretch>
            <a:fillRect/>
          </a:stretch>
        </p:blipFill>
        <p:spPr>
          <a:xfrm>
            <a:off x="8524242" y="2247900"/>
            <a:ext cx="2029458" cy="2029458"/>
          </a:xfrm>
          <a:prstGeom prst="rect">
            <a:avLst/>
          </a:prstGeom>
          <a:ln>
            <a:noFill/>
          </a:ln>
          <a:effectLst>
            <a:outerShdw blurRad="292100" dist="139700" dir="2700000" algn="tl" rotWithShape="0">
              <a:srgbClr val="333333">
                <a:alpha val="65000"/>
              </a:srgbClr>
            </a:outerShdw>
          </a:effectLst>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Znalezione obrazy dla zapytania dna wallpap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7916"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p:cNvSpPr>
            <a:spLocks noGrp="1"/>
          </p:cNvSpPr>
          <p:nvPr>
            <p:ph idx="1"/>
          </p:nvPr>
        </p:nvSpPr>
        <p:spPr/>
        <p:txBody>
          <a:bodyPr>
            <a:normAutofit lnSpcReduction="10000"/>
          </a:bodyPr>
          <a:lstStyle/>
          <a:p>
            <a:r>
              <a:rPr lang="pl-PL" dirty="0">
                <a:solidFill>
                  <a:srgbClr val="FF0000"/>
                </a:solidFill>
              </a:rPr>
              <a:t>Genotyp</a:t>
            </a:r>
            <a:r>
              <a:rPr lang="pl-PL" dirty="0"/>
              <a:t> czyli struktura, to zespół chromosomów danego osobnika </a:t>
            </a:r>
            <a:endParaRPr lang="pl-PL" dirty="0" smtClean="0"/>
          </a:p>
          <a:p>
            <a:r>
              <a:rPr lang="pl-PL" dirty="0" smtClean="0">
                <a:solidFill>
                  <a:srgbClr val="FF0000"/>
                </a:solidFill>
              </a:rPr>
              <a:t>Fenotyp</a:t>
            </a:r>
            <a:r>
              <a:rPr lang="pl-PL" dirty="0" smtClean="0"/>
              <a:t> </a:t>
            </a:r>
            <a:r>
              <a:rPr lang="pl-PL" dirty="0"/>
              <a:t>jest zestawem wartości odpowiadających danemu genotypowi </a:t>
            </a:r>
            <a:endParaRPr lang="pl-PL" dirty="0" smtClean="0"/>
          </a:p>
          <a:p>
            <a:r>
              <a:rPr lang="pl-PL" dirty="0" smtClean="0">
                <a:solidFill>
                  <a:srgbClr val="FF0000"/>
                </a:solidFill>
              </a:rPr>
              <a:t>Allel </a:t>
            </a:r>
            <a:r>
              <a:rPr lang="pl-PL" dirty="0"/>
              <a:t>to wartość danego genu, określana też jako wartość cechy lub wariant cechy. </a:t>
            </a:r>
            <a:endParaRPr lang="pl-PL" dirty="0" smtClean="0"/>
          </a:p>
          <a:p>
            <a:r>
              <a:rPr lang="pl-PL" dirty="0" smtClean="0">
                <a:solidFill>
                  <a:srgbClr val="FF0000"/>
                </a:solidFill>
              </a:rPr>
              <a:t>Locus</a:t>
            </a:r>
            <a:r>
              <a:rPr lang="pl-PL" dirty="0" smtClean="0"/>
              <a:t> </a:t>
            </a:r>
            <a:r>
              <a:rPr lang="pl-PL" dirty="0"/>
              <a:t>wskazuje miejsce </a:t>
            </a:r>
            <a:r>
              <a:rPr lang="pl-PL" dirty="0" smtClean="0"/>
              <a:t>położenia </a:t>
            </a:r>
            <a:r>
              <a:rPr lang="pl-PL" dirty="0"/>
              <a:t>danego genu w łańcuchu, czyli </a:t>
            </a:r>
            <a:r>
              <a:rPr lang="pl-PL" dirty="0" smtClean="0"/>
              <a:t>chromosomie</a:t>
            </a:r>
          </a:p>
          <a:p>
            <a:r>
              <a:rPr lang="pl-PL" dirty="0">
                <a:solidFill>
                  <a:srgbClr val="FF0000"/>
                </a:solidFill>
              </a:rPr>
              <a:t>Funkcja przystosowania </a:t>
            </a:r>
            <a:r>
              <a:rPr lang="pl-PL" dirty="0"/>
              <a:t>jest miarą przystosowania (dopasowania) danego osobnika w populacji </a:t>
            </a:r>
          </a:p>
        </p:txBody>
      </p:sp>
      <p:sp>
        <p:nvSpPr>
          <p:cNvPr id="5" name="Title 1"/>
          <p:cNvSpPr>
            <a:spLocks noGrp="1"/>
          </p:cNvSpPr>
          <p:nvPr>
            <p:ph type="title"/>
          </p:nvPr>
        </p:nvSpPr>
        <p:spPr>
          <a:xfrm>
            <a:off x="5700584" y="305480"/>
            <a:ext cx="5503346" cy="1478570"/>
          </a:xfrm>
        </p:spPr>
        <p:txBody>
          <a:bodyPr>
            <a:normAutofit fontScale="90000"/>
          </a:bodyPr>
          <a:lstStyle/>
          <a:p>
            <a:r>
              <a:rPr lang="pl-PL" dirty="0">
                <a:solidFill>
                  <a:srgbClr val="FF0000"/>
                </a:solidFill>
              </a:rPr>
              <a:t>Podstawowe pojęcia algorytmów </a:t>
            </a:r>
            <a:r>
              <a:rPr lang="pl-PL" dirty="0" smtClean="0">
                <a:solidFill>
                  <a:srgbClr val="FF0000"/>
                </a:solidFill>
              </a:rPr>
              <a:t>genetycznych CD.</a:t>
            </a:r>
            <a:endParaRPr lang="pl-PL" dirty="0">
              <a:solidFill>
                <a:srgbClr val="FF0000"/>
              </a:solidFill>
            </a:endParaRPr>
          </a:p>
        </p:txBody>
      </p:sp>
    </p:spTree>
    <p:extLst>
      <p:ext uri="{BB962C8B-B14F-4D97-AF65-F5344CB8AC3E}">
        <p14:creationId xmlns:p14="http://schemas.microsoft.com/office/powerpoint/2010/main" val="10611679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Znalezione obrazy dla zapytania genetics wallpap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273428"/>
            <a:ext cx="19507200" cy="146304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2114536" y="702594"/>
            <a:ext cx="3338308" cy="2678355"/>
          </a:xfrm>
        </p:spPr>
        <p:txBody>
          <a:bodyPr/>
          <a:lstStyle/>
          <a:p>
            <a:r>
              <a:rPr lang="pl-PL" dirty="0">
                <a:solidFill>
                  <a:srgbClr val="FF0000"/>
                </a:solidFill>
              </a:rPr>
              <a:t>Proste algorytmy genetyczne</a:t>
            </a:r>
          </a:p>
        </p:txBody>
      </p:sp>
      <p:sp>
        <p:nvSpPr>
          <p:cNvPr id="3" name="Content Placeholder 2"/>
          <p:cNvSpPr>
            <a:spLocks noGrp="1"/>
          </p:cNvSpPr>
          <p:nvPr>
            <p:ph idx="1"/>
          </p:nvPr>
        </p:nvSpPr>
        <p:spPr>
          <a:xfrm>
            <a:off x="4513276" y="3746922"/>
            <a:ext cx="4177717" cy="3111078"/>
          </a:xfrm>
        </p:spPr>
        <p:txBody>
          <a:bodyPr>
            <a:normAutofit fontScale="92500"/>
          </a:bodyPr>
          <a:lstStyle/>
          <a:p>
            <a:r>
              <a:rPr lang="pl-PL" dirty="0">
                <a:solidFill>
                  <a:srgbClr val="FF0000"/>
                </a:solidFill>
              </a:rPr>
              <a:t>W roku 1975 John Holland zaproponował algorytm, którego zadaniem było modelowanie procesu ewolucji. Schemat tego algorytmu, zwanego obecnie prostym algorytmem genetycznym (</a:t>
            </a:r>
            <a:r>
              <a:rPr lang="pl-PL" dirty="0" smtClean="0">
                <a:solidFill>
                  <a:srgbClr val="FF0000"/>
                </a:solidFill>
              </a:rPr>
              <a:t>SGA).</a:t>
            </a:r>
            <a:endParaRPr lang="pl-PL" dirty="0">
              <a:solidFill>
                <a:srgbClr val="FF0000"/>
              </a:solidFill>
            </a:endParaRPr>
          </a:p>
        </p:txBody>
      </p:sp>
    </p:spTree>
    <p:extLst>
      <p:ext uri="{BB962C8B-B14F-4D97-AF65-F5344CB8AC3E}">
        <p14:creationId xmlns:p14="http://schemas.microsoft.com/office/powerpoint/2010/main" val="38344585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29052" y="0"/>
            <a:ext cx="9905998" cy="1478570"/>
          </a:xfrm>
        </p:spPr>
        <p:txBody>
          <a:bodyPr/>
          <a:lstStyle/>
          <a:p>
            <a:r>
              <a:rPr lang="pl-PL" dirty="0"/>
              <a:t>Schemat działania</a:t>
            </a:r>
          </a:p>
        </p:txBody>
      </p:sp>
      <p:sp>
        <p:nvSpPr>
          <p:cNvPr id="3" name="Content Placeholder 2"/>
          <p:cNvSpPr>
            <a:spLocks noGrp="1"/>
          </p:cNvSpPr>
          <p:nvPr>
            <p:ph idx="1"/>
          </p:nvPr>
        </p:nvSpPr>
        <p:spPr>
          <a:xfrm>
            <a:off x="716692" y="1227994"/>
            <a:ext cx="6664412" cy="5312849"/>
          </a:xfrm>
        </p:spPr>
        <p:txBody>
          <a:bodyPr>
            <a:normAutofit fontScale="85000" lnSpcReduction="20000"/>
          </a:bodyPr>
          <a:lstStyle/>
          <a:p>
            <a:r>
              <a:rPr lang="pl-PL" dirty="0"/>
              <a:t>Algorytm przetwarza populacje</a:t>
            </a:r>
            <a:r>
              <a:rPr lang="pl-PL" dirty="0" smtClean="0"/>
              <a:t>:</a:t>
            </a:r>
          </a:p>
          <a:p>
            <a:r>
              <a:rPr lang="pl-PL" dirty="0" smtClean="0"/>
              <a:t> </a:t>
            </a:r>
            <a:r>
              <a:rPr lang="pl-PL" dirty="0"/>
              <a:t>Pt: - zwaną populacją bazową</a:t>
            </a:r>
            <a:r>
              <a:rPr lang="pl-PL" dirty="0" smtClean="0"/>
              <a:t>.</a:t>
            </a:r>
          </a:p>
          <a:p>
            <a:r>
              <a:rPr lang="pl-PL" dirty="0" smtClean="0"/>
              <a:t> </a:t>
            </a:r>
            <a:r>
              <a:rPr lang="pl-PL" dirty="0"/>
              <a:t>Ot: - zwaną populacją potomną</a:t>
            </a:r>
            <a:r>
              <a:rPr lang="pl-PL" dirty="0" smtClean="0"/>
              <a:t>.</a:t>
            </a:r>
          </a:p>
          <a:p>
            <a:r>
              <a:rPr lang="pl-PL" dirty="0" smtClean="0"/>
              <a:t> </a:t>
            </a:r>
            <a:r>
              <a:rPr lang="pl-PL" dirty="0"/>
              <a:t>Tt - zwana populacją tymczasową, w której przechowywane są kopie osobników z Pt. </a:t>
            </a:r>
            <a:endParaRPr lang="pl-PL" dirty="0" smtClean="0"/>
          </a:p>
          <a:p>
            <a:r>
              <a:rPr lang="pl-PL" dirty="0" smtClean="0"/>
              <a:t>W </a:t>
            </a:r>
            <a:r>
              <a:rPr lang="pl-PL" dirty="0"/>
              <a:t>każdej z nich zawarta jest jednakowa liczba osobników. </a:t>
            </a:r>
            <a:endParaRPr lang="pl-PL" dirty="0" smtClean="0"/>
          </a:p>
          <a:p>
            <a:r>
              <a:rPr lang="pl-PL" dirty="0" smtClean="0"/>
              <a:t>W </a:t>
            </a:r>
            <a:r>
              <a:rPr lang="pl-PL" dirty="0"/>
              <a:t>kroku „inicjacji P0” populacja bazowa wypełniana jest losowo wygenerowanymi osobnikami</a:t>
            </a:r>
            <a:r>
              <a:rPr lang="pl-PL" dirty="0" smtClean="0"/>
              <a:t>.</a:t>
            </a:r>
          </a:p>
          <a:p>
            <a:r>
              <a:rPr lang="pl-PL" dirty="0" smtClean="0"/>
              <a:t> </a:t>
            </a:r>
            <a:r>
              <a:rPr lang="pl-PL" dirty="0"/>
              <a:t>Dla każdego osobnika obliczana jest na etapie oceny wartość funkcji przystosowania</a:t>
            </a:r>
            <a:r>
              <a:rPr lang="pl-PL" dirty="0" smtClean="0"/>
              <a:t>.</a:t>
            </a:r>
          </a:p>
          <a:p>
            <a:r>
              <a:rPr lang="pl-PL" dirty="0" smtClean="0"/>
              <a:t> </a:t>
            </a:r>
            <a:r>
              <a:rPr lang="pl-PL" dirty="0"/>
              <a:t>Po przygotowaniu populacji bazowej P0 przystępuje się do głównej pętli programu, w której zdefiniowany jest proces sztucznej ewolucji. </a:t>
            </a:r>
          </a:p>
        </p:txBody>
      </p:sp>
      <p:pic>
        <p:nvPicPr>
          <p:cNvPr id="4" name="Picture 3"/>
          <p:cNvPicPr>
            <a:picLocks noChangeAspect="1"/>
          </p:cNvPicPr>
          <p:nvPr/>
        </p:nvPicPr>
        <p:blipFill>
          <a:blip r:embed="rId2"/>
          <a:stretch>
            <a:fillRect/>
          </a:stretch>
        </p:blipFill>
        <p:spPr>
          <a:xfrm>
            <a:off x="7770810" y="1478570"/>
            <a:ext cx="3276600" cy="3924300"/>
          </a:xfrm>
          <a:prstGeom prst="rect">
            <a:avLst/>
          </a:prstGeom>
        </p:spPr>
      </p:pic>
    </p:spTree>
    <p:extLst>
      <p:ext uri="{BB962C8B-B14F-4D97-AF65-F5344CB8AC3E}">
        <p14:creationId xmlns:p14="http://schemas.microsoft.com/office/powerpoint/2010/main" val="15085202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pl-PL" dirty="0"/>
              <a:t>Warunek zatrzymania jest spełniony gdy: </a:t>
            </a:r>
            <a:endParaRPr lang="pl-PL" dirty="0" smtClean="0"/>
          </a:p>
          <a:p>
            <a:r>
              <a:rPr lang="pl-PL" dirty="0" smtClean="0"/>
              <a:t>Pojawił </a:t>
            </a:r>
            <a:r>
              <a:rPr lang="pl-PL" dirty="0"/>
              <a:t>się osobnik o odpowiednio dużej - wymaganej wartości funkcji przystosowania. </a:t>
            </a:r>
            <a:endParaRPr lang="pl-PL" dirty="0" smtClean="0"/>
          </a:p>
          <a:p>
            <a:r>
              <a:rPr lang="pl-PL" dirty="0" smtClean="0"/>
              <a:t>Została </a:t>
            </a:r>
            <a:r>
              <a:rPr lang="pl-PL" dirty="0"/>
              <a:t>wykona założona Liczba generacji </a:t>
            </a:r>
            <a:endParaRPr lang="pl-PL" dirty="0" smtClean="0"/>
          </a:p>
          <a:p>
            <a:r>
              <a:rPr lang="pl-PL" dirty="0" smtClean="0"/>
              <a:t>Generacja </a:t>
            </a:r>
            <a:r>
              <a:rPr lang="pl-PL" dirty="0"/>
              <a:t>– jedna iteracja - obieg głównej pętli algorytmu </a:t>
            </a:r>
            <a:endParaRPr lang="pl-PL" dirty="0" smtClean="0"/>
          </a:p>
          <a:p>
            <a:r>
              <a:rPr lang="pl-PL" dirty="0" smtClean="0"/>
              <a:t>Stan </a:t>
            </a:r>
            <a:r>
              <a:rPr lang="pl-PL" dirty="0"/>
              <a:t>populacji w chwili t określa się mianem pokolenia </a:t>
            </a:r>
            <a:r>
              <a:rPr lang="pl-PL" dirty="0" smtClean="0"/>
              <a:t>Pt</a:t>
            </a:r>
            <a:endParaRPr lang="pl-PL" dirty="0"/>
          </a:p>
        </p:txBody>
      </p:sp>
    </p:spTree>
    <p:extLst>
      <p:ext uri="{BB962C8B-B14F-4D97-AF65-F5344CB8AC3E}">
        <p14:creationId xmlns:p14="http://schemas.microsoft.com/office/powerpoint/2010/main" val="17737793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9117" y="1212076"/>
            <a:ext cx="9905998" cy="1478570"/>
          </a:xfrm>
        </p:spPr>
        <p:txBody>
          <a:bodyPr/>
          <a:lstStyle/>
          <a:p>
            <a:pPr algn="ctr"/>
            <a:r>
              <a:rPr lang="pl-PL" dirty="0" smtClean="0"/>
              <a:t>Kodowanie osobników i operacje genetyczne</a:t>
            </a:r>
            <a:endParaRPr lang="pl-PL" dirty="0"/>
          </a:p>
        </p:txBody>
      </p:sp>
      <p:sp>
        <p:nvSpPr>
          <p:cNvPr id="3" name="Content Placeholder 2"/>
          <p:cNvSpPr>
            <a:spLocks noGrp="1"/>
          </p:cNvSpPr>
          <p:nvPr>
            <p:ph idx="1"/>
          </p:nvPr>
        </p:nvSpPr>
        <p:spPr>
          <a:xfrm>
            <a:off x="1430169" y="3773487"/>
            <a:ext cx="9905999" cy="2482934"/>
          </a:xfrm>
        </p:spPr>
        <p:txBody>
          <a:bodyPr/>
          <a:lstStyle/>
          <a:p>
            <a:r>
              <a:rPr lang="pl-PL" dirty="0" smtClean="0"/>
              <a:t>Schemat algorytmu zaproponowany przez Hollanda abstrahuje od przyjętego sposobu kodowania osobników i wykonywania operacji krzyżowania i mutacji</a:t>
            </a:r>
            <a:endParaRPr lang="pl-PL" dirty="0"/>
          </a:p>
        </p:txBody>
      </p:sp>
    </p:spTree>
    <p:extLst>
      <p:ext uri="{BB962C8B-B14F-4D97-AF65-F5344CB8AC3E}">
        <p14:creationId xmlns:p14="http://schemas.microsoft.com/office/powerpoint/2010/main" val="14282981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372268" y="337177"/>
            <a:ext cx="5219700" cy="2457450"/>
          </a:xfrm>
        </p:spPr>
      </p:pic>
      <p:sp>
        <p:nvSpPr>
          <p:cNvPr id="5" name="Content Placeholder 2"/>
          <p:cNvSpPr txBox="1">
            <a:spLocks/>
          </p:cNvSpPr>
          <p:nvPr/>
        </p:nvSpPr>
        <p:spPr>
          <a:xfrm>
            <a:off x="1430169" y="3773487"/>
            <a:ext cx="9905999" cy="2354597"/>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effectLst>
                  <a:outerShdw blurRad="152400" dist="38100" dir="2700000" algn="tl">
                    <a:srgbClr val="000000">
                      <a:alpha val="36000"/>
                    </a:srgbClr>
                  </a:outerShdw>
                </a:effectLst>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effectLst>
                  <a:outerShdw blurRad="152400" dist="38100" dir="2700000" algn="tl">
                    <a:srgbClr val="000000">
                      <a:alpha val="36000"/>
                    </a:srgbClr>
                  </a:outerShdw>
                </a:effectLst>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effectLst>
                  <a:outerShdw blurRad="152400" dist="38100" dir="2700000" algn="tl">
                    <a:srgbClr val="000000">
                      <a:alpha val="36000"/>
                    </a:srgbClr>
                  </a:outerShdw>
                </a:effectLst>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r>
              <a:rPr lang="pl-PL" dirty="0"/>
              <a:t>Jednakże algorytm genetyczny najbardziej jest znany z kodowaniem binarnym. W tej wersji chromosom jest </a:t>
            </a:r>
            <a:r>
              <a:rPr lang="pl-PL" dirty="0" smtClean="0"/>
              <a:t>więc n-elementowym wektorem genów, z których każdy jest zerem lub jedynką.</a:t>
            </a:r>
            <a:endParaRPr lang="pl-PL" dirty="0"/>
          </a:p>
        </p:txBody>
      </p:sp>
    </p:spTree>
    <p:extLst>
      <p:ext uri="{BB962C8B-B14F-4D97-AF65-F5344CB8AC3E}">
        <p14:creationId xmlns:p14="http://schemas.microsoft.com/office/powerpoint/2010/main" val="2610553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smtClean="0"/>
              <a:t>Inne metody kodowania</a:t>
            </a:r>
            <a:endParaRPr lang="pl-PL" dirty="0"/>
          </a:p>
        </p:txBody>
      </p:sp>
      <p:sp>
        <p:nvSpPr>
          <p:cNvPr id="3" name="Content Placeholder 2"/>
          <p:cNvSpPr>
            <a:spLocks noGrp="1"/>
          </p:cNvSpPr>
          <p:nvPr>
            <p:ph idx="1"/>
          </p:nvPr>
        </p:nvSpPr>
        <p:spPr/>
        <p:txBody>
          <a:bodyPr>
            <a:normAutofit fontScale="85000" lnSpcReduction="20000"/>
          </a:bodyPr>
          <a:lstStyle/>
          <a:p>
            <a:r>
              <a:rPr lang="pl-PL" b="1" dirty="0"/>
              <a:t>Kod Gray’a </a:t>
            </a:r>
            <a:r>
              <a:rPr lang="pl-PL" dirty="0"/>
              <a:t>jest jedną z alternatyw dla prostego kodowania binarnego. Ma on tę zaletę, że chromosomy odpowiadające dwóm kolejnym liczbom całkowitym różnią się tylko jednym </a:t>
            </a:r>
            <a:r>
              <a:rPr lang="pl-PL" dirty="0" smtClean="0"/>
              <a:t>bitem.</a:t>
            </a:r>
          </a:p>
          <a:p>
            <a:r>
              <a:rPr lang="pl-PL" b="1" dirty="0"/>
              <a:t>Kodowanie logarytmiczne </a:t>
            </a:r>
            <a:r>
              <a:rPr lang="pl-PL" dirty="0"/>
              <a:t>jest kolejnym przykładem modyfikacji kodowania binarnego. Ten sposób kodowania jest stosowany celem zmniejszenia długości chromosomów w algorytmie genetycznym</a:t>
            </a:r>
            <a:r>
              <a:rPr lang="pl-PL" dirty="0" smtClean="0"/>
              <a:t>.</a:t>
            </a:r>
          </a:p>
          <a:p>
            <a:r>
              <a:rPr lang="pl-PL" b="1" dirty="0"/>
              <a:t>Wprowadzenie zapisu zmiennopozycyjnego </a:t>
            </a:r>
            <a:r>
              <a:rPr lang="pl-PL" dirty="0"/>
              <a:t>można uznać za kolejną modyfikację metod kodowania. Każdy chromosom jest zapisany jako wektor liczb zmiennopozycyjnych. Dokładność takiego podejścia jest zwykle znacznie wyższa niż przy kodowaniu binarnym. Reprezentacja zmiennopozycyjna może objąć całkiem duże lub nawet nieznane dziedziny.</a:t>
            </a:r>
            <a:endParaRPr lang="pl-PL" dirty="0" smtClean="0"/>
          </a:p>
          <a:p>
            <a:endParaRPr lang="pl-PL" dirty="0"/>
          </a:p>
        </p:txBody>
      </p:sp>
    </p:spTree>
    <p:extLst>
      <p:ext uri="{BB962C8B-B14F-4D97-AF65-F5344CB8AC3E}">
        <p14:creationId xmlns:p14="http://schemas.microsoft.com/office/powerpoint/2010/main" val="32967310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a:t>zasada minimalnego alfabetu</a:t>
            </a:r>
          </a:p>
        </p:txBody>
      </p:sp>
      <p:sp>
        <p:nvSpPr>
          <p:cNvPr id="3" name="Content Placeholder 2"/>
          <p:cNvSpPr>
            <a:spLocks noGrp="1"/>
          </p:cNvSpPr>
          <p:nvPr>
            <p:ph idx="1"/>
          </p:nvPr>
        </p:nvSpPr>
        <p:spPr/>
        <p:txBody>
          <a:bodyPr/>
          <a:lstStyle/>
          <a:p>
            <a:r>
              <a:rPr lang="pl-PL" dirty="0"/>
              <a:t>Jedną z podstawowych zasad przy wyborze kodu jest zasada minimalnego alfabetu. Mówi </a:t>
            </a:r>
            <a:r>
              <a:rPr lang="pl-PL" dirty="0" smtClean="0"/>
              <a:t>ona, </a:t>
            </a:r>
            <a:r>
              <a:rPr lang="pl-PL" dirty="0"/>
              <a:t>że należy wybrać najmniejszy alfabet, w którym rozpatrywane zadanie wyraża się w sposób </a:t>
            </a:r>
            <a:r>
              <a:rPr lang="pl-PL" dirty="0" smtClean="0"/>
              <a:t>naturalny.</a:t>
            </a:r>
            <a:endParaRPr lang="pl-PL" dirty="0"/>
          </a:p>
        </p:txBody>
      </p:sp>
    </p:spTree>
    <p:extLst>
      <p:ext uri="{BB962C8B-B14F-4D97-AF65-F5344CB8AC3E}">
        <p14:creationId xmlns:p14="http://schemas.microsoft.com/office/powerpoint/2010/main" val="33668965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smtClean="0"/>
              <a:t>Metody selekcji</a:t>
            </a:r>
            <a:endParaRPr lang="pl-PL" dirty="0"/>
          </a:p>
        </p:txBody>
      </p:sp>
      <p:sp>
        <p:nvSpPr>
          <p:cNvPr id="3" name="Content Placeholder 2"/>
          <p:cNvSpPr>
            <a:spLocks noGrp="1"/>
          </p:cNvSpPr>
          <p:nvPr>
            <p:ph idx="1"/>
          </p:nvPr>
        </p:nvSpPr>
        <p:spPr/>
        <p:txBody>
          <a:bodyPr>
            <a:normAutofit fontScale="85000" lnSpcReduction="10000"/>
          </a:bodyPr>
          <a:lstStyle/>
          <a:p>
            <a:r>
              <a:rPr lang="pl-PL" dirty="0"/>
              <a:t>W algorytmach genetycznych wyróżniamy etap selekcji, który z bieżącej populacji osobników wybiera te o największej wartości funkcji przystosowania do populacji rodzicielskiej</a:t>
            </a:r>
            <a:r>
              <a:rPr lang="pl-PL" dirty="0" smtClean="0"/>
              <a:t>.</a:t>
            </a:r>
          </a:p>
          <a:p>
            <a:r>
              <a:rPr lang="pl-PL" b="1" dirty="0" smtClean="0"/>
              <a:t>Selekcja </a:t>
            </a:r>
            <a:r>
              <a:rPr lang="pl-PL" b="1" dirty="0"/>
              <a:t>metodą koła ruletki </a:t>
            </a:r>
            <a:r>
              <a:rPr lang="pl-PL" dirty="0" smtClean="0"/>
              <a:t>Jest </a:t>
            </a:r>
            <a:r>
              <a:rPr lang="pl-PL" dirty="0"/>
              <a:t>to metoda prosta i daje w miarę zadowalające wyniki. Ma jednak wady. </a:t>
            </a:r>
            <a:endParaRPr lang="pl-PL" dirty="0" smtClean="0"/>
          </a:p>
          <a:p>
            <a:pPr marL="0" indent="0">
              <a:buNone/>
            </a:pPr>
            <a:r>
              <a:rPr lang="pl-PL" dirty="0" smtClean="0"/>
              <a:t>• </a:t>
            </a:r>
            <a:r>
              <a:rPr lang="pl-PL" dirty="0"/>
              <a:t>Jedną z nich jest możliwość stosowania metody ruletki tylko do jednej klasy zadań, tzn. tylko do maksymalizacji (lub tylko do minimalizacji). Takie ograniczenie jest niewątpliwie jej </a:t>
            </a:r>
            <a:r>
              <a:rPr lang="pl-PL" dirty="0" smtClean="0"/>
              <a:t>wadą. </a:t>
            </a:r>
          </a:p>
          <a:p>
            <a:pPr marL="0" indent="0">
              <a:buNone/>
            </a:pPr>
            <a:r>
              <a:rPr lang="pl-PL" dirty="0" smtClean="0"/>
              <a:t>• </a:t>
            </a:r>
            <a:r>
              <a:rPr lang="pl-PL" dirty="0"/>
              <a:t>Bardziej istotną wadą metody ruletki jest zbyt wczesne eliminowanie z populacji osobników o bardzo małej wartości funkcji przystosowania. Może to prowadzić do zbyt wczesnej zbieżności algorytmu</a:t>
            </a:r>
          </a:p>
        </p:txBody>
      </p:sp>
    </p:spTree>
    <p:extLst>
      <p:ext uri="{BB962C8B-B14F-4D97-AF65-F5344CB8AC3E}">
        <p14:creationId xmlns:p14="http://schemas.microsoft.com/office/powerpoint/2010/main" val="26492383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smtClean="0"/>
              <a:t>Inne metody selekcji</a:t>
            </a:r>
            <a:endParaRPr lang="pl-PL" dirty="0"/>
          </a:p>
        </p:txBody>
      </p:sp>
      <p:sp>
        <p:nvSpPr>
          <p:cNvPr id="3" name="Content Placeholder 2"/>
          <p:cNvSpPr>
            <a:spLocks noGrp="1"/>
          </p:cNvSpPr>
          <p:nvPr>
            <p:ph idx="1"/>
          </p:nvPr>
        </p:nvSpPr>
        <p:spPr/>
        <p:txBody>
          <a:bodyPr>
            <a:normAutofit fontScale="85000" lnSpcReduction="20000"/>
          </a:bodyPr>
          <a:lstStyle/>
          <a:p>
            <a:r>
              <a:rPr lang="pl-PL" b="1" dirty="0"/>
              <a:t>Selekcja turniejowa </a:t>
            </a:r>
            <a:r>
              <a:rPr lang="pl-PL" dirty="0"/>
              <a:t>polega na podzieleniu populacji na podgrupy k-elementowe (k to rozmiar turnieju – zwykle 2 lub 3) i wyborze z każdej podgrupy osobnika o najlepszym </a:t>
            </a:r>
            <a:r>
              <a:rPr lang="pl-PL" dirty="0" smtClean="0"/>
              <a:t>przystosowaniu.</a:t>
            </a:r>
          </a:p>
          <a:p>
            <a:r>
              <a:rPr lang="pl-PL" b="1" dirty="0"/>
              <a:t>W selekcji rankingowej </a:t>
            </a:r>
            <a:r>
              <a:rPr lang="pl-PL" dirty="0"/>
              <a:t>osobniki populacji są ustawiane kolejno w zależności od funkcji przystosowania – tzn. od najlepiej do najgorzej przystosowanego. Każdemu osobnikowi przyporządkowana jest liczba zwana rangą i oznaczająca jego pozycję na </a:t>
            </a:r>
            <a:r>
              <a:rPr lang="pl-PL" dirty="0" smtClean="0"/>
              <a:t>liście</a:t>
            </a:r>
          </a:p>
          <a:p>
            <a:r>
              <a:rPr lang="pl-PL" b="1" dirty="0"/>
              <a:t>W strategii elitarnej </a:t>
            </a:r>
            <a:r>
              <a:rPr lang="pl-PL" dirty="0"/>
              <a:t>nacisk położony jest na zachowanie w kolejnych iteracjach najlepiej przystosowanych osobników. W klasycznym algorytmie genetycznym możliwa jest sytuacja, w której do nowej populacji nie wejdą najlepsze osobniki. Model elitarny ma za zadanie do tego nie dopuścić</a:t>
            </a:r>
          </a:p>
        </p:txBody>
      </p:sp>
    </p:spTree>
    <p:extLst>
      <p:ext uri="{BB962C8B-B14F-4D97-AF65-F5344CB8AC3E}">
        <p14:creationId xmlns:p14="http://schemas.microsoft.com/office/powerpoint/2010/main" val="39849475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Prostokąt zaokrąglony 22"/>
          <p:cNvSpPr/>
          <p:nvPr/>
        </p:nvSpPr>
        <p:spPr>
          <a:xfrm>
            <a:off x="3860800" y="5486400"/>
            <a:ext cx="3340100" cy="431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2" name="Tytuł 1"/>
          <p:cNvSpPr>
            <a:spLocks noGrp="1"/>
          </p:cNvSpPr>
          <p:nvPr>
            <p:ph type="title"/>
          </p:nvPr>
        </p:nvSpPr>
        <p:spPr>
          <a:xfrm>
            <a:off x="1103313" y="593118"/>
            <a:ext cx="9905998" cy="1478570"/>
          </a:xfrm>
        </p:spPr>
        <p:txBody>
          <a:bodyPr/>
          <a:lstStyle/>
          <a:p>
            <a:pPr algn="ctr"/>
            <a:r>
              <a:rPr lang="pl-PL" dirty="0" smtClean="0"/>
              <a:t>Syntetyczna teoria ewolucji</a:t>
            </a:r>
            <a:endParaRPr lang="pl-PL" dirty="0"/>
          </a:p>
        </p:txBody>
      </p:sp>
      <p:pic>
        <p:nvPicPr>
          <p:cNvPr id="8" name="Symbol zastępczy zawartości 7" descr="Gregor_Mendel.png"/>
          <p:cNvPicPr>
            <a:picLocks noGrp="1" noChangeAspect="1"/>
          </p:cNvPicPr>
          <p:nvPr>
            <p:ph idx="1"/>
          </p:nvPr>
        </p:nvPicPr>
        <p:blipFill>
          <a:blip r:embed="rId2"/>
          <a:stretch>
            <a:fillRect/>
          </a:stretch>
        </p:blipFill>
        <p:spPr>
          <a:xfrm>
            <a:off x="1179512" y="1641805"/>
            <a:ext cx="2236788" cy="2266612"/>
          </a:xfrm>
        </p:spPr>
      </p:pic>
      <p:pic>
        <p:nvPicPr>
          <p:cNvPr id="9" name="Obraz 8" descr="Darwin.png"/>
          <p:cNvPicPr>
            <a:picLocks noChangeAspect="1"/>
          </p:cNvPicPr>
          <p:nvPr/>
        </p:nvPicPr>
        <p:blipFill>
          <a:blip r:embed="rId3"/>
          <a:stretch>
            <a:fillRect/>
          </a:stretch>
        </p:blipFill>
        <p:spPr>
          <a:xfrm>
            <a:off x="8521190" y="1638805"/>
            <a:ext cx="1804420" cy="2386589"/>
          </a:xfrm>
          <a:prstGeom prst="rect">
            <a:avLst/>
          </a:prstGeom>
        </p:spPr>
      </p:pic>
      <p:sp>
        <p:nvSpPr>
          <p:cNvPr id="10" name="pole tekstowe 9"/>
          <p:cNvSpPr txBox="1"/>
          <p:nvPr/>
        </p:nvSpPr>
        <p:spPr>
          <a:xfrm>
            <a:off x="901700" y="3860800"/>
            <a:ext cx="2857500" cy="338554"/>
          </a:xfrm>
          <a:prstGeom prst="rect">
            <a:avLst/>
          </a:prstGeom>
          <a:noFill/>
        </p:spPr>
        <p:txBody>
          <a:bodyPr wrap="square" rtlCol="0">
            <a:spAutoFit/>
          </a:bodyPr>
          <a:lstStyle/>
          <a:p>
            <a:r>
              <a:rPr lang="pl-PL" sz="1600" dirty="0" smtClean="0"/>
              <a:t>Gregor Mendel ( 1822-1884 )</a:t>
            </a:r>
            <a:endParaRPr lang="pl-PL" sz="1600" dirty="0"/>
          </a:p>
        </p:txBody>
      </p:sp>
      <p:sp>
        <p:nvSpPr>
          <p:cNvPr id="11" name="pole tekstowe 10"/>
          <p:cNvSpPr txBox="1"/>
          <p:nvPr/>
        </p:nvSpPr>
        <p:spPr>
          <a:xfrm>
            <a:off x="7962900" y="3962400"/>
            <a:ext cx="2857500" cy="338554"/>
          </a:xfrm>
          <a:prstGeom prst="rect">
            <a:avLst/>
          </a:prstGeom>
          <a:noFill/>
        </p:spPr>
        <p:txBody>
          <a:bodyPr wrap="square" rtlCol="0">
            <a:spAutoFit/>
          </a:bodyPr>
          <a:lstStyle/>
          <a:p>
            <a:r>
              <a:rPr lang="pl-PL" sz="1600" dirty="0" smtClean="0"/>
              <a:t>Charles </a:t>
            </a:r>
            <a:r>
              <a:rPr lang="pl-PL" sz="1600" dirty="0" err="1" smtClean="0"/>
              <a:t>Darvin</a:t>
            </a:r>
            <a:r>
              <a:rPr lang="pl-PL" sz="1600" dirty="0" smtClean="0"/>
              <a:t> ( 1809-1882 )</a:t>
            </a:r>
            <a:endParaRPr lang="pl-PL" sz="1600" dirty="0"/>
          </a:p>
        </p:txBody>
      </p:sp>
      <p:sp>
        <p:nvSpPr>
          <p:cNvPr id="15" name="Prostokąt 14"/>
          <p:cNvSpPr/>
          <p:nvPr/>
        </p:nvSpPr>
        <p:spPr>
          <a:xfrm>
            <a:off x="1193800" y="4305300"/>
            <a:ext cx="2159000" cy="3937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7" name="pole tekstowe 16"/>
          <p:cNvSpPr txBox="1"/>
          <p:nvPr/>
        </p:nvSpPr>
        <p:spPr>
          <a:xfrm>
            <a:off x="1625600" y="4318000"/>
            <a:ext cx="1308100" cy="369332"/>
          </a:xfrm>
          <a:prstGeom prst="rect">
            <a:avLst/>
          </a:prstGeom>
          <a:noFill/>
        </p:spPr>
        <p:txBody>
          <a:bodyPr wrap="square" rtlCol="0">
            <a:spAutoFit/>
          </a:bodyPr>
          <a:lstStyle/>
          <a:p>
            <a:r>
              <a:rPr lang="pl-PL" dirty="0" smtClean="0">
                <a:solidFill>
                  <a:schemeClr val="bg1"/>
                </a:solidFill>
              </a:rPr>
              <a:t>Genetyka</a:t>
            </a:r>
            <a:endParaRPr lang="pl-PL" dirty="0">
              <a:solidFill>
                <a:schemeClr val="bg1"/>
              </a:solidFill>
            </a:endParaRPr>
          </a:p>
        </p:txBody>
      </p:sp>
      <p:sp>
        <p:nvSpPr>
          <p:cNvPr id="21" name="Prostokąt 20"/>
          <p:cNvSpPr/>
          <p:nvPr/>
        </p:nvSpPr>
        <p:spPr>
          <a:xfrm>
            <a:off x="8242300" y="4318000"/>
            <a:ext cx="2159000" cy="3937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22" name="pole tekstowe 21"/>
          <p:cNvSpPr txBox="1"/>
          <p:nvPr/>
        </p:nvSpPr>
        <p:spPr>
          <a:xfrm>
            <a:off x="8763000" y="4343400"/>
            <a:ext cx="1308100" cy="369332"/>
          </a:xfrm>
          <a:prstGeom prst="rect">
            <a:avLst/>
          </a:prstGeom>
          <a:noFill/>
        </p:spPr>
        <p:txBody>
          <a:bodyPr wrap="square" rtlCol="0">
            <a:spAutoFit/>
          </a:bodyPr>
          <a:lstStyle/>
          <a:p>
            <a:r>
              <a:rPr lang="pl-PL" dirty="0" smtClean="0">
                <a:solidFill>
                  <a:schemeClr val="bg1"/>
                </a:solidFill>
              </a:rPr>
              <a:t>Ewolucja</a:t>
            </a:r>
            <a:endParaRPr lang="pl-PL" dirty="0">
              <a:solidFill>
                <a:schemeClr val="bg1"/>
              </a:solidFill>
            </a:endParaRPr>
          </a:p>
        </p:txBody>
      </p:sp>
      <p:cxnSp>
        <p:nvCxnSpPr>
          <p:cNvPr id="28" name="Łącznik łamany 27"/>
          <p:cNvCxnSpPr>
            <a:stCxn id="15" idx="3"/>
          </p:cNvCxnSpPr>
          <p:nvPr/>
        </p:nvCxnSpPr>
        <p:spPr>
          <a:xfrm>
            <a:off x="3352800" y="4502150"/>
            <a:ext cx="914400" cy="1111250"/>
          </a:xfrm>
          <a:prstGeom prst="bentConnector2">
            <a:avLst/>
          </a:prstGeom>
          <a:ln>
            <a:tailEnd type="arrow"/>
          </a:ln>
        </p:spPr>
        <p:style>
          <a:lnRef idx="1">
            <a:schemeClr val="dk1"/>
          </a:lnRef>
          <a:fillRef idx="0">
            <a:schemeClr val="dk1"/>
          </a:fillRef>
          <a:effectRef idx="0">
            <a:schemeClr val="dk1"/>
          </a:effectRef>
          <a:fontRef idx="minor">
            <a:schemeClr val="tx1"/>
          </a:fontRef>
        </p:style>
      </p:cxnSp>
      <p:sp>
        <p:nvSpPr>
          <p:cNvPr id="19" name="Prostokąt zaokrąglony 18"/>
          <p:cNvSpPr/>
          <p:nvPr/>
        </p:nvSpPr>
        <p:spPr>
          <a:xfrm>
            <a:off x="3556000" y="4724400"/>
            <a:ext cx="1460500" cy="6223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cxnSp>
        <p:nvCxnSpPr>
          <p:cNvPr id="33" name="Łącznik łamany 32"/>
          <p:cNvCxnSpPr>
            <a:stCxn id="21" idx="1"/>
          </p:cNvCxnSpPr>
          <p:nvPr/>
        </p:nvCxnSpPr>
        <p:spPr>
          <a:xfrm rot="10800000" flipV="1">
            <a:off x="6654800" y="4514850"/>
            <a:ext cx="1587500" cy="1047750"/>
          </a:xfrm>
          <a:prstGeom prst="bentConnector3">
            <a:avLst>
              <a:gd name="adj1" fmla="val 100400"/>
            </a:avLst>
          </a:prstGeom>
          <a:ln>
            <a:tailEnd type="arrow"/>
          </a:ln>
        </p:spPr>
        <p:style>
          <a:lnRef idx="1">
            <a:schemeClr val="dk1"/>
          </a:lnRef>
          <a:fillRef idx="0">
            <a:schemeClr val="dk1"/>
          </a:fillRef>
          <a:effectRef idx="0">
            <a:schemeClr val="dk1"/>
          </a:effectRef>
          <a:fontRef idx="minor">
            <a:schemeClr val="tx1"/>
          </a:fontRef>
        </p:style>
      </p:cxnSp>
      <p:sp>
        <p:nvSpPr>
          <p:cNvPr id="20" name="Prostokąt zaokrąglony 19"/>
          <p:cNvSpPr/>
          <p:nvPr/>
        </p:nvSpPr>
        <p:spPr>
          <a:xfrm>
            <a:off x="5918200" y="4724400"/>
            <a:ext cx="1460500" cy="6223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41" name="Strzałka w dół 40"/>
          <p:cNvSpPr/>
          <p:nvPr/>
        </p:nvSpPr>
        <p:spPr>
          <a:xfrm>
            <a:off x="5422900" y="5943600"/>
            <a:ext cx="215900" cy="2413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42" name="pole tekstowe 41"/>
          <p:cNvSpPr txBox="1"/>
          <p:nvPr/>
        </p:nvSpPr>
        <p:spPr>
          <a:xfrm>
            <a:off x="4508500" y="5499100"/>
            <a:ext cx="2336800" cy="369332"/>
          </a:xfrm>
          <a:prstGeom prst="rect">
            <a:avLst/>
          </a:prstGeom>
          <a:noFill/>
        </p:spPr>
        <p:txBody>
          <a:bodyPr wrap="square" rtlCol="0">
            <a:spAutoFit/>
          </a:bodyPr>
          <a:lstStyle/>
          <a:p>
            <a:r>
              <a:rPr lang="pl-PL" b="1" dirty="0" smtClean="0">
                <a:solidFill>
                  <a:schemeClr val="bg1"/>
                </a:solidFill>
              </a:rPr>
              <a:t>NEODARWINIZM</a:t>
            </a:r>
            <a:endParaRPr lang="pl-PL" b="1" dirty="0">
              <a:solidFill>
                <a:schemeClr val="bg1"/>
              </a:solidFill>
            </a:endParaRPr>
          </a:p>
        </p:txBody>
      </p:sp>
      <p:sp>
        <p:nvSpPr>
          <p:cNvPr id="43" name="pole tekstowe 42"/>
          <p:cNvSpPr txBox="1"/>
          <p:nvPr/>
        </p:nvSpPr>
        <p:spPr>
          <a:xfrm>
            <a:off x="3632200" y="4762500"/>
            <a:ext cx="1333500" cy="520700"/>
          </a:xfrm>
          <a:prstGeom prst="rect">
            <a:avLst/>
          </a:prstGeom>
          <a:noFill/>
        </p:spPr>
        <p:txBody>
          <a:bodyPr wrap="square" rtlCol="0">
            <a:spAutoFit/>
          </a:bodyPr>
          <a:lstStyle/>
          <a:p>
            <a:pPr algn="ctr"/>
            <a:r>
              <a:rPr lang="pl-PL" sz="1400" dirty="0" smtClean="0">
                <a:solidFill>
                  <a:schemeClr val="bg1"/>
                </a:solidFill>
              </a:rPr>
              <a:t>Zasady dziedziczenia</a:t>
            </a:r>
            <a:endParaRPr lang="pl-PL" sz="1400" dirty="0">
              <a:solidFill>
                <a:schemeClr val="bg1"/>
              </a:solidFill>
            </a:endParaRPr>
          </a:p>
        </p:txBody>
      </p:sp>
      <p:sp>
        <p:nvSpPr>
          <p:cNvPr id="44" name="pole tekstowe 43"/>
          <p:cNvSpPr txBox="1"/>
          <p:nvPr/>
        </p:nvSpPr>
        <p:spPr>
          <a:xfrm>
            <a:off x="5918200" y="4762500"/>
            <a:ext cx="1422400" cy="523220"/>
          </a:xfrm>
          <a:prstGeom prst="rect">
            <a:avLst/>
          </a:prstGeom>
          <a:noFill/>
        </p:spPr>
        <p:txBody>
          <a:bodyPr wrap="square" rtlCol="0">
            <a:spAutoFit/>
          </a:bodyPr>
          <a:lstStyle/>
          <a:p>
            <a:pPr algn="ctr"/>
            <a:r>
              <a:rPr lang="pl-PL" sz="1400" dirty="0" smtClean="0">
                <a:solidFill>
                  <a:schemeClr val="bg1"/>
                </a:solidFill>
              </a:rPr>
              <a:t>Zasady doboru naturalnego</a:t>
            </a:r>
            <a:endParaRPr lang="pl-PL" sz="1400" dirty="0">
              <a:solidFill>
                <a:schemeClr val="bg1"/>
              </a:solidFill>
            </a:endParaRPr>
          </a:p>
        </p:txBody>
      </p:sp>
      <p:sp>
        <p:nvSpPr>
          <p:cNvPr id="45" name="Prostokąt zaokrąglony 44"/>
          <p:cNvSpPr/>
          <p:nvPr/>
        </p:nvSpPr>
        <p:spPr>
          <a:xfrm>
            <a:off x="3873500" y="6223000"/>
            <a:ext cx="3340100" cy="431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51" name="pole tekstowe 50"/>
          <p:cNvSpPr txBox="1"/>
          <p:nvPr/>
        </p:nvSpPr>
        <p:spPr>
          <a:xfrm>
            <a:off x="3835400" y="6248400"/>
            <a:ext cx="3441700" cy="369332"/>
          </a:xfrm>
          <a:prstGeom prst="rect">
            <a:avLst/>
          </a:prstGeom>
          <a:noFill/>
        </p:spPr>
        <p:txBody>
          <a:bodyPr wrap="square" rtlCol="0">
            <a:spAutoFit/>
          </a:bodyPr>
          <a:lstStyle/>
          <a:p>
            <a:pPr algn="ctr"/>
            <a:r>
              <a:rPr lang="pl-PL" b="1" dirty="0" smtClean="0">
                <a:solidFill>
                  <a:schemeClr val="bg1"/>
                </a:solidFill>
              </a:rPr>
              <a:t>Syntetyczna teoria ewolucji</a:t>
            </a:r>
            <a:endParaRPr lang="pl-PL" b="1" dirty="0">
              <a:solidFill>
                <a:schemeClr val="bg1"/>
              </a:solidFill>
            </a:endParaRPr>
          </a:p>
        </p:txBody>
      </p:sp>
      <p:sp>
        <p:nvSpPr>
          <p:cNvPr id="52" name="Prostokąt 51"/>
          <p:cNvSpPr/>
          <p:nvPr/>
        </p:nvSpPr>
        <p:spPr>
          <a:xfrm>
            <a:off x="1968500" y="5994400"/>
            <a:ext cx="1244600" cy="33020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pl-PL"/>
          </a:p>
        </p:txBody>
      </p:sp>
      <p:sp>
        <p:nvSpPr>
          <p:cNvPr id="53" name="pole tekstowe 52"/>
          <p:cNvSpPr txBox="1"/>
          <p:nvPr/>
        </p:nvSpPr>
        <p:spPr>
          <a:xfrm>
            <a:off x="1943100" y="5969000"/>
            <a:ext cx="1308100" cy="369332"/>
          </a:xfrm>
          <a:prstGeom prst="rect">
            <a:avLst/>
          </a:prstGeom>
          <a:noFill/>
        </p:spPr>
        <p:txBody>
          <a:bodyPr wrap="square" rtlCol="0">
            <a:spAutoFit/>
          </a:bodyPr>
          <a:lstStyle/>
          <a:p>
            <a:pPr algn="ctr"/>
            <a:r>
              <a:rPr lang="pl-PL" dirty="0" smtClean="0">
                <a:solidFill>
                  <a:schemeClr val="bg1"/>
                </a:solidFill>
              </a:rPr>
              <a:t>DNA</a:t>
            </a:r>
            <a:endParaRPr lang="pl-PL" dirty="0">
              <a:solidFill>
                <a:schemeClr val="bg1"/>
              </a:solidFill>
            </a:endParaRPr>
          </a:p>
        </p:txBody>
      </p:sp>
      <p:cxnSp>
        <p:nvCxnSpPr>
          <p:cNvPr id="55" name="Łącznik prosty ze strzałką 54"/>
          <p:cNvCxnSpPr>
            <a:endCxn id="51" idx="1"/>
          </p:cNvCxnSpPr>
          <p:nvPr/>
        </p:nvCxnSpPr>
        <p:spPr>
          <a:xfrm>
            <a:off x="1600200" y="6413500"/>
            <a:ext cx="2235200" cy="19566"/>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smtClean="0"/>
              <a:t>INNe podziały metod selekcji</a:t>
            </a:r>
            <a:endParaRPr lang="pl-PL" dirty="0"/>
          </a:p>
        </p:txBody>
      </p:sp>
      <p:sp>
        <p:nvSpPr>
          <p:cNvPr id="3" name="Content Placeholder 2"/>
          <p:cNvSpPr>
            <a:spLocks noGrp="1"/>
          </p:cNvSpPr>
          <p:nvPr>
            <p:ph idx="1"/>
          </p:nvPr>
        </p:nvSpPr>
        <p:spPr/>
        <p:txBody>
          <a:bodyPr/>
          <a:lstStyle/>
          <a:p>
            <a:r>
              <a:rPr lang="pl-PL" dirty="0"/>
              <a:t>statyczne i </a:t>
            </a:r>
            <a:r>
              <a:rPr lang="pl-PL" dirty="0" smtClean="0"/>
              <a:t>dynamiczne</a:t>
            </a:r>
          </a:p>
          <a:p>
            <a:r>
              <a:rPr lang="pl-PL" dirty="0"/>
              <a:t>wygaszające i </a:t>
            </a:r>
            <a:r>
              <a:rPr lang="pl-PL" dirty="0" smtClean="0"/>
              <a:t>zachowujące</a:t>
            </a:r>
          </a:p>
          <a:p>
            <a:r>
              <a:rPr lang="pl-PL" dirty="0"/>
              <a:t>pokoleniowe i w locie</a:t>
            </a:r>
          </a:p>
        </p:txBody>
      </p:sp>
    </p:spTree>
    <p:extLst>
      <p:ext uri="{BB962C8B-B14F-4D97-AF65-F5344CB8AC3E}">
        <p14:creationId xmlns:p14="http://schemas.microsoft.com/office/powerpoint/2010/main" val="14759532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a:t>Skalowanie funkcji celu</a:t>
            </a:r>
          </a:p>
        </p:txBody>
      </p:sp>
      <p:sp>
        <p:nvSpPr>
          <p:cNvPr id="3" name="Content Placeholder 2"/>
          <p:cNvSpPr>
            <a:spLocks noGrp="1"/>
          </p:cNvSpPr>
          <p:nvPr>
            <p:ph idx="1"/>
          </p:nvPr>
        </p:nvSpPr>
        <p:spPr>
          <a:xfrm>
            <a:off x="1141412" y="2249487"/>
            <a:ext cx="9905999" cy="4217216"/>
          </a:xfrm>
        </p:spPr>
        <p:txBody>
          <a:bodyPr>
            <a:normAutofit fontScale="92500" lnSpcReduction="10000"/>
          </a:bodyPr>
          <a:lstStyle/>
          <a:p>
            <a:r>
              <a:rPr lang="pl-PL" dirty="0" smtClean="0"/>
              <a:t>Stosuje </a:t>
            </a:r>
            <a:r>
              <a:rPr lang="pl-PL" dirty="0"/>
              <a:t>się, aby zapobiec przedwczesnej zbieżności algorytmu genetycznego. Przedwczesna zbieżność algorytmu polega na tym, że najlepsze ale jeszcze nie optymalne chromosomy dominują w populacji. </a:t>
            </a:r>
            <a:endParaRPr lang="pl-PL" dirty="0" smtClean="0"/>
          </a:p>
          <a:p>
            <a:r>
              <a:rPr lang="pl-PL" b="1" dirty="0"/>
              <a:t>Skalowanie liniowe </a:t>
            </a:r>
            <a:r>
              <a:rPr lang="pl-PL" dirty="0"/>
              <a:t>(ang. linear scalling) </a:t>
            </a:r>
            <a:r>
              <a:rPr lang="pl-PL" dirty="0" smtClean="0"/>
              <a:t>: </a:t>
            </a:r>
          </a:p>
          <a:p>
            <a:r>
              <a:rPr lang="pl-PL" dirty="0" smtClean="0"/>
              <a:t>f </a:t>
            </a:r>
            <a:r>
              <a:rPr lang="pl-PL" dirty="0"/>
              <a:t>'= af + </a:t>
            </a:r>
            <a:r>
              <a:rPr lang="pl-PL" dirty="0" smtClean="0"/>
              <a:t>b</a:t>
            </a:r>
          </a:p>
          <a:p>
            <a:r>
              <a:rPr lang="pl-PL" b="1" dirty="0" smtClean="0"/>
              <a:t>Skalowanie-obcinające </a:t>
            </a:r>
            <a:r>
              <a:rPr lang="pl-PL" b="1" dirty="0"/>
              <a:t>typu sigma </a:t>
            </a:r>
            <a:r>
              <a:rPr lang="pl-PL" dirty="0"/>
              <a:t>(ang. sigma truncation). </a:t>
            </a:r>
            <a:r>
              <a:rPr lang="pl-PL" dirty="0" smtClean="0"/>
              <a:t>: </a:t>
            </a:r>
          </a:p>
          <a:p>
            <a:r>
              <a:rPr lang="pl-PL" dirty="0" smtClean="0"/>
              <a:t>f </a:t>
            </a:r>
            <a:r>
              <a:rPr lang="pl-PL" dirty="0"/>
              <a:t>'= f + ( f − c ⋅ σ ) </a:t>
            </a:r>
            <a:endParaRPr lang="pl-PL" dirty="0" smtClean="0"/>
          </a:p>
          <a:p>
            <a:r>
              <a:rPr lang="pl-PL" b="1" dirty="0"/>
              <a:t>Skalowanie </a:t>
            </a:r>
            <a:r>
              <a:rPr lang="pl-PL" b="1" dirty="0" smtClean="0"/>
              <a:t>potęgą:</a:t>
            </a:r>
          </a:p>
          <a:p>
            <a:r>
              <a:rPr lang="pl-PL" dirty="0"/>
              <a:t>f '= </a:t>
            </a:r>
            <a:r>
              <a:rPr lang="pl-PL" dirty="0" smtClean="0"/>
              <a:t>f^k</a:t>
            </a:r>
            <a:endParaRPr lang="pl-PL" b="1" dirty="0"/>
          </a:p>
        </p:txBody>
      </p:sp>
    </p:spTree>
    <p:extLst>
      <p:ext uri="{BB962C8B-B14F-4D97-AF65-F5344CB8AC3E}">
        <p14:creationId xmlns:p14="http://schemas.microsoft.com/office/powerpoint/2010/main" val="422510183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16822" y="468813"/>
            <a:ext cx="9905999" cy="1584576"/>
          </a:xfrm>
        </p:spPr>
        <p:txBody>
          <a:bodyPr/>
          <a:lstStyle/>
          <a:p>
            <a:r>
              <a:rPr lang="pl-PL" b="1" u="sng" dirty="0" smtClean="0"/>
              <a:t>Mutacja osobnika</a:t>
            </a:r>
            <a:r>
              <a:rPr lang="pl-PL" dirty="0" smtClean="0"/>
              <a:t> jest wykonywana dla każdego genu osobno – </a:t>
            </a:r>
            <a:r>
              <a:rPr lang="pl-PL" dirty="0"/>
              <a:t>polega ona na tym, że z </a:t>
            </a:r>
            <a:r>
              <a:rPr lang="pl-PL" dirty="0" smtClean="0"/>
              <a:t>prawdopodobieństwem p</a:t>
            </a:r>
            <a:r>
              <a:rPr lang="pl-PL" baseline="-25000" dirty="0" smtClean="0"/>
              <a:t>m</a:t>
            </a:r>
            <a:r>
              <a:rPr lang="pl-PL" dirty="0" smtClean="0"/>
              <a:t>, którego wartość jest parametrem algorytmu, wartość genu zmienia się na przeciwną</a:t>
            </a:r>
            <a:endParaRPr lang="pl-PL" b="1" u="sng" dirty="0"/>
          </a:p>
        </p:txBody>
      </p:sp>
      <p:sp>
        <p:nvSpPr>
          <p:cNvPr id="4" name="Content Placeholder 2"/>
          <p:cNvSpPr txBox="1">
            <a:spLocks/>
          </p:cNvSpPr>
          <p:nvPr/>
        </p:nvSpPr>
        <p:spPr>
          <a:xfrm>
            <a:off x="916821" y="4262771"/>
            <a:ext cx="9905999" cy="1584576"/>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effectLst>
                  <a:outerShdw blurRad="152400" dist="38100" dir="2700000" algn="tl">
                    <a:srgbClr val="000000">
                      <a:alpha val="36000"/>
                    </a:srgbClr>
                  </a:outerShdw>
                </a:effectLst>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effectLst>
                  <a:outerShdw blurRad="152400" dist="38100" dir="2700000" algn="tl">
                    <a:srgbClr val="000000">
                      <a:alpha val="36000"/>
                    </a:srgbClr>
                  </a:outerShdw>
                </a:effectLst>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effectLst>
                  <a:outerShdw blurRad="152400" dist="38100" dir="2700000" algn="tl">
                    <a:srgbClr val="000000">
                      <a:alpha val="36000"/>
                    </a:srgbClr>
                  </a:outerShdw>
                </a:effectLst>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r>
              <a:rPr lang="pl-PL" b="1" u="sng" dirty="0" smtClean="0"/>
              <a:t>Krzyżowanie osobników</a:t>
            </a:r>
            <a:r>
              <a:rPr lang="pl-PL" dirty="0"/>
              <a:t> </a:t>
            </a:r>
            <a:r>
              <a:rPr lang="pl-PL" dirty="0" smtClean="0"/>
              <a:t>– biorą w nim udział dwa osobniki rodzicielskie. Operacja wzorowana na procesie przemian w DNA, zachodzących podczas rozmnażania generatywnego</a:t>
            </a:r>
            <a:endParaRPr lang="pl-PL" b="1" u="sng" dirty="0"/>
          </a:p>
        </p:txBody>
      </p:sp>
      <p:pic>
        <p:nvPicPr>
          <p:cNvPr id="5" name="Picture 4"/>
          <p:cNvPicPr>
            <a:picLocks noChangeAspect="1"/>
          </p:cNvPicPr>
          <p:nvPr/>
        </p:nvPicPr>
        <p:blipFill>
          <a:blip r:embed="rId2"/>
          <a:stretch>
            <a:fillRect/>
          </a:stretch>
        </p:blipFill>
        <p:spPr>
          <a:xfrm>
            <a:off x="3264067" y="2237638"/>
            <a:ext cx="4853238" cy="1840883"/>
          </a:xfrm>
          <a:prstGeom prst="rect">
            <a:avLst/>
          </a:prstGeom>
        </p:spPr>
      </p:pic>
    </p:spTree>
    <p:extLst>
      <p:ext uri="{BB962C8B-B14F-4D97-AF65-F5344CB8AC3E}">
        <p14:creationId xmlns:p14="http://schemas.microsoft.com/office/powerpoint/2010/main" val="343562379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269749" y="998203"/>
            <a:ext cx="9905999" cy="2643355"/>
          </a:xfrm>
        </p:spPr>
        <p:txBody>
          <a:bodyPr/>
          <a:lstStyle/>
          <a:p>
            <a:r>
              <a:rPr lang="pl-PL" dirty="0" smtClean="0"/>
              <a:t>Chromosomy rodzicielskie rozcinane są na dwa fragmenty. Pierwszy fragment pierwszego chromosomu jest sklejany z drugim fragmentem drugiego chromosomu. Podobnie pierwszy fragment drugiego chromosomu sklejany jest z drugim fragmentem pierwszego. Powstałe w ten sposób łańcuchy tworzą chromosomy osobników potomnych</a:t>
            </a:r>
            <a:endParaRPr lang="pl-PL" dirty="0"/>
          </a:p>
        </p:txBody>
      </p:sp>
      <p:pic>
        <p:nvPicPr>
          <p:cNvPr id="5" name="Picture 4"/>
          <p:cNvPicPr>
            <a:picLocks noChangeAspect="1"/>
          </p:cNvPicPr>
          <p:nvPr/>
        </p:nvPicPr>
        <p:blipFill>
          <a:blip r:embed="rId2"/>
          <a:stretch>
            <a:fillRect/>
          </a:stretch>
        </p:blipFill>
        <p:spPr>
          <a:xfrm>
            <a:off x="3244516" y="3837071"/>
            <a:ext cx="5182310" cy="2002256"/>
          </a:xfrm>
          <a:prstGeom prst="rect">
            <a:avLst/>
          </a:prstGeom>
        </p:spPr>
      </p:pic>
    </p:spTree>
    <p:extLst>
      <p:ext uri="{BB962C8B-B14F-4D97-AF65-F5344CB8AC3E}">
        <p14:creationId xmlns:p14="http://schemas.microsoft.com/office/powerpoint/2010/main" val="385211594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301833" y="1768224"/>
            <a:ext cx="9905999" cy="3541714"/>
          </a:xfrm>
        </p:spPr>
        <p:txBody>
          <a:bodyPr/>
          <a:lstStyle/>
          <a:p>
            <a:r>
              <a:rPr lang="pl-PL" dirty="0" smtClean="0"/>
              <a:t>Wszystkie chromosomy zawierają jednakową liczbę bitów, dlatego też rozcięcie musi być wykonane w tym samym miejscu dla obu chromosomów</a:t>
            </a:r>
            <a:endParaRPr lang="pl-PL" dirty="0"/>
          </a:p>
          <a:p>
            <a:r>
              <a:rPr lang="pl-PL" b="1" dirty="0" smtClean="0"/>
              <a:t>Miejsce rozcięcia</a:t>
            </a:r>
            <a:r>
              <a:rPr lang="pl-PL" dirty="0" smtClean="0"/>
              <a:t> wybierane jest w sposób losowy z rozkładem równomiernym</a:t>
            </a:r>
          </a:p>
          <a:p>
            <a:r>
              <a:rPr lang="pl-PL" b="1" dirty="0" smtClean="0"/>
              <a:t>Sposób reprodukcji</a:t>
            </a:r>
            <a:r>
              <a:rPr lang="pl-PL" dirty="0" smtClean="0"/>
              <a:t> – populacja tymczasowa T</a:t>
            </a:r>
            <a:r>
              <a:rPr lang="pl-PL" baseline="30000" dirty="0" smtClean="0"/>
              <a:t>t</a:t>
            </a:r>
            <a:r>
              <a:rPr lang="pl-PL" dirty="0" smtClean="0"/>
              <a:t> tworzona jest w sposób preferujący osobniki lepiej przystosowane</a:t>
            </a:r>
            <a:endParaRPr lang="pl-PL" b="1" dirty="0" smtClean="0"/>
          </a:p>
        </p:txBody>
      </p:sp>
    </p:spTree>
    <p:extLst>
      <p:ext uri="{BB962C8B-B14F-4D97-AF65-F5344CB8AC3E}">
        <p14:creationId xmlns:p14="http://schemas.microsoft.com/office/powerpoint/2010/main" val="20573748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973350" y="914399"/>
            <a:ext cx="10282608" cy="4636169"/>
          </a:xfrm>
          <a:prstGeom prst="rect">
            <a:avLst/>
          </a:prstGeom>
        </p:spPr>
      </p:pic>
    </p:spTree>
    <p:extLst>
      <p:ext uri="{BB962C8B-B14F-4D97-AF65-F5344CB8AC3E}">
        <p14:creationId xmlns:p14="http://schemas.microsoft.com/office/powerpoint/2010/main" val="170054887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572125" y="389467"/>
            <a:ext cx="8999622" cy="5506508"/>
          </a:xfrm>
          <a:prstGeom prst="rect">
            <a:avLst/>
          </a:prstGeom>
        </p:spPr>
      </p:pic>
    </p:spTree>
    <p:extLst>
      <p:ext uri="{BB962C8B-B14F-4D97-AF65-F5344CB8AC3E}">
        <p14:creationId xmlns:p14="http://schemas.microsoft.com/office/powerpoint/2010/main" val="399777016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555295" y="417095"/>
            <a:ext cx="9022217" cy="5565106"/>
          </a:xfrm>
          <a:prstGeom prst="rect">
            <a:avLst/>
          </a:prstGeom>
        </p:spPr>
      </p:pic>
    </p:spTree>
    <p:extLst>
      <p:ext uri="{BB962C8B-B14F-4D97-AF65-F5344CB8AC3E}">
        <p14:creationId xmlns:p14="http://schemas.microsoft.com/office/powerpoint/2010/main" val="426807024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Znalezione obrazy dla zapytania icecream wallpap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69606"/>
            <a:ext cx="12192000" cy="784585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1455622" y="928764"/>
            <a:ext cx="9905998" cy="1478570"/>
          </a:xfrm>
        </p:spPr>
        <p:txBody>
          <a:bodyPr/>
          <a:lstStyle/>
          <a:p>
            <a:r>
              <a:rPr lang="pl-PL" b="1" dirty="0" smtClean="0"/>
              <a:t>PRZYKŁAD</a:t>
            </a:r>
            <a:endParaRPr lang="pl-PL" b="1" dirty="0"/>
          </a:p>
        </p:txBody>
      </p:sp>
      <p:sp>
        <p:nvSpPr>
          <p:cNvPr id="6" name="Content Placeholder 2"/>
          <p:cNvSpPr>
            <a:spLocks noGrp="1"/>
          </p:cNvSpPr>
          <p:nvPr>
            <p:ph idx="1"/>
          </p:nvPr>
        </p:nvSpPr>
        <p:spPr>
          <a:xfrm>
            <a:off x="-1342767" y="1982464"/>
            <a:ext cx="6433751" cy="3541714"/>
          </a:xfrm>
        </p:spPr>
        <p:txBody>
          <a:bodyPr>
            <a:normAutofit/>
          </a:bodyPr>
          <a:lstStyle/>
          <a:p>
            <a:pPr marL="2743200" lvl="6" indent="0">
              <a:buNone/>
            </a:pPr>
            <a:r>
              <a:rPr lang="pl-PL" sz="2400" dirty="0" smtClean="0"/>
              <a:t>Produkcja których lodów jest najbardziej opłacalna? </a:t>
            </a:r>
            <a:endParaRPr lang="pl-PL" sz="2400" dirty="0"/>
          </a:p>
        </p:txBody>
      </p:sp>
      <p:sp>
        <p:nvSpPr>
          <p:cNvPr id="7" name="Content Placeholder 2"/>
          <p:cNvSpPr txBox="1">
            <a:spLocks/>
          </p:cNvSpPr>
          <p:nvPr/>
        </p:nvSpPr>
        <p:spPr>
          <a:xfrm>
            <a:off x="1393083" y="3106589"/>
            <a:ext cx="3784815" cy="2561410"/>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effectLst>
                  <a:outerShdw blurRad="152400" dist="38100" dir="2700000" algn="tl">
                    <a:srgbClr val="000000">
                      <a:alpha val="36000"/>
                    </a:srgbClr>
                  </a:outerShdw>
                </a:effectLst>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effectLst>
                  <a:outerShdw blurRad="152400" dist="38100" dir="2700000" algn="tl">
                    <a:srgbClr val="000000">
                      <a:alpha val="36000"/>
                    </a:srgbClr>
                  </a:outerShdw>
                </a:effectLst>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effectLst>
                  <a:outerShdw blurRad="152400" dist="38100" dir="2700000" algn="tl">
                    <a:srgbClr val="000000">
                      <a:alpha val="36000"/>
                    </a:srgbClr>
                  </a:outerShdw>
                </a:effectLst>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r>
              <a:rPr lang="pl-PL" b="1" dirty="0" smtClean="0"/>
              <a:t>Niech dany będzie wytwórca lodów dążący do maksymalizacji swych dochodów. Wytwórca może decydować o smaku lodów, ich wielkości i obecności różnych dodatków</a:t>
            </a:r>
            <a:endParaRPr lang="pl-PL" b="1" dirty="0"/>
          </a:p>
        </p:txBody>
      </p:sp>
    </p:spTree>
    <p:extLst>
      <p:ext uri="{BB962C8B-B14F-4D97-AF65-F5344CB8AC3E}">
        <p14:creationId xmlns:p14="http://schemas.microsoft.com/office/powerpoint/2010/main" val="129860855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Podobny obraz"/>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6168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0" y="0"/>
            <a:ext cx="7070123" cy="1478570"/>
          </a:xfrm>
        </p:spPr>
        <p:txBody>
          <a:bodyPr/>
          <a:lstStyle/>
          <a:p>
            <a:r>
              <a:rPr lang="pl-PL" b="1" dirty="0" smtClean="0">
                <a:solidFill>
                  <a:schemeClr val="bg1"/>
                </a:solidFill>
              </a:rPr>
              <a:t>DANE tworzące CHromosom</a:t>
            </a:r>
            <a:endParaRPr lang="pl-PL" b="1" dirty="0">
              <a:solidFill>
                <a:schemeClr val="bg1"/>
              </a:solidFill>
            </a:endParaRPr>
          </a:p>
        </p:txBody>
      </p:sp>
      <p:sp>
        <p:nvSpPr>
          <p:cNvPr id="3" name="Content Placeholder 2"/>
          <p:cNvSpPr>
            <a:spLocks noGrp="1"/>
          </p:cNvSpPr>
          <p:nvPr>
            <p:ph idx="1"/>
          </p:nvPr>
        </p:nvSpPr>
        <p:spPr>
          <a:xfrm>
            <a:off x="137370" y="1058477"/>
            <a:ext cx="2011260" cy="2561410"/>
          </a:xfrm>
        </p:spPr>
        <p:txBody>
          <a:bodyPr>
            <a:normAutofit fontScale="92500" lnSpcReduction="10000"/>
          </a:bodyPr>
          <a:lstStyle/>
          <a:p>
            <a:r>
              <a:rPr lang="pl-PL" b="1" dirty="0" smtClean="0">
                <a:solidFill>
                  <a:schemeClr val="bg1"/>
                </a:solidFill>
              </a:rPr>
              <a:t>Smaki:</a:t>
            </a:r>
          </a:p>
          <a:p>
            <a:r>
              <a:rPr lang="pl-PL" b="1" dirty="0" smtClean="0">
                <a:solidFill>
                  <a:schemeClr val="accent1"/>
                </a:solidFill>
              </a:rPr>
              <a:t>Waniliowe</a:t>
            </a:r>
          </a:p>
          <a:p>
            <a:r>
              <a:rPr lang="pl-PL" b="1" dirty="0" smtClean="0">
                <a:solidFill>
                  <a:srgbClr val="00B050"/>
                </a:solidFill>
              </a:rPr>
              <a:t>Cytrusowe</a:t>
            </a:r>
          </a:p>
          <a:p>
            <a:r>
              <a:rPr lang="pl-PL" b="1" dirty="0" smtClean="0">
                <a:solidFill>
                  <a:schemeClr val="accent4">
                    <a:lumMod val="50000"/>
                  </a:schemeClr>
                </a:solidFill>
              </a:rPr>
              <a:t>Czekoladowe</a:t>
            </a:r>
          </a:p>
          <a:p>
            <a:r>
              <a:rPr lang="pl-PL" b="1" dirty="0" smtClean="0">
                <a:solidFill>
                  <a:schemeClr val="accent2">
                    <a:lumMod val="75000"/>
                  </a:schemeClr>
                </a:solidFill>
              </a:rPr>
              <a:t>Karmelowe</a:t>
            </a:r>
          </a:p>
          <a:p>
            <a:endParaRPr lang="pl-PL" b="1" dirty="0">
              <a:solidFill>
                <a:schemeClr val="bg1"/>
              </a:solidFill>
            </a:endParaRPr>
          </a:p>
        </p:txBody>
      </p:sp>
      <p:sp>
        <p:nvSpPr>
          <p:cNvPr id="5" name="Content Placeholder 2"/>
          <p:cNvSpPr txBox="1">
            <a:spLocks/>
          </p:cNvSpPr>
          <p:nvPr/>
        </p:nvSpPr>
        <p:spPr>
          <a:xfrm>
            <a:off x="2148630" y="1058477"/>
            <a:ext cx="1575033" cy="2561410"/>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effectLst>
                  <a:outerShdw blurRad="152400" dist="38100" dir="2700000" algn="tl">
                    <a:srgbClr val="000000">
                      <a:alpha val="36000"/>
                    </a:srgbClr>
                  </a:outerShdw>
                </a:effectLst>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effectLst>
                  <a:outerShdw blurRad="152400" dist="38100" dir="2700000" algn="tl">
                    <a:srgbClr val="000000">
                      <a:alpha val="36000"/>
                    </a:srgbClr>
                  </a:outerShdw>
                </a:effectLst>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effectLst>
                  <a:outerShdw blurRad="152400" dist="38100" dir="2700000" algn="tl">
                    <a:srgbClr val="000000">
                      <a:alpha val="36000"/>
                    </a:srgbClr>
                  </a:outerShdw>
                </a:effectLst>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r>
              <a:rPr lang="pl-PL" b="1" dirty="0" smtClean="0">
                <a:solidFill>
                  <a:schemeClr val="bg1"/>
                </a:solidFill>
              </a:rPr>
              <a:t>Dodatki:</a:t>
            </a:r>
          </a:p>
          <a:p>
            <a:r>
              <a:rPr lang="pl-PL" b="1" dirty="0" smtClean="0">
                <a:solidFill>
                  <a:schemeClr val="bg1"/>
                </a:solidFill>
              </a:rPr>
              <a:t>Są</a:t>
            </a:r>
          </a:p>
          <a:p>
            <a:r>
              <a:rPr lang="pl-PL" b="1" dirty="0" smtClean="0">
                <a:solidFill>
                  <a:schemeClr val="bg1"/>
                </a:solidFill>
              </a:rPr>
              <a:t>Nie ma</a:t>
            </a:r>
          </a:p>
          <a:p>
            <a:pPr marL="0" indent="0">
              <a:buNone/>
            </a:pPr>
            <a:endParaRPr lang="pl-PL" b="1" dirty="0">
              <a:solidFill>
                <a:schemeClr val="bg1"/>
              </a:solidFill>
            </a:endParaRPr>
          </a:p>
        </p:txBody>
      </p:sp>
      <p:sp>
        <p:nvSpPr>
          <p:cNvPr id="6" name="Content Placeholder 2"/>
          <p:cNvSpPr txBox="1">
            <a:spLocks/>
          </p:cNvSpPr>
          <p:nvPr/>
        </p:nvSpPr>
        <p:spPr>
          <a:xfrm>
            <a:off x="3941775" y="1058477"/>
            <a:ext cx="1575033" cy="2561410"/>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effectLst>
                  <a:outerShdw blurRad="152400" dist="38100" dir="2700000" algn="tl">
                    <a:srgbClr val="000000">
                      <a:alpha val="36000"/>
                    </a:srgbClr>
                  </a:outerShdw>
                </a:effectLst>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effectLst>
                  <a:outerShdw blurRad="152400" dist="38100" dir="2700000" algn="tl">
                    <a:srgbClr val="000000">
                      <a:alpha val="36000"/>
                    </a:srgbClr>
                  </a:outerShdw>
                </a:effectLst>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effectLst>
                  <a:outerShdw blurRad="152400" dist="38100" dir="2700000" algn="tl">
                    <a:srgbClr val="000000">
                      <a:alpha val="36000"/>
                    </a:srgbClr>
                  </a:outerShdw>
                </a:effectLst>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r>
              <a:rPr lang="pl-PL" b="1" dirty="0" smtClean="0">
                <a:solidFill>
                  <a:schemeClr val="bg1"/>
                </a:solidFill>
              </a:rPr>
              <a:t>Rozmiar:</a:t>
            </a:r>
          </a:p>
          <a:p>
            <a:r>
              <a:rPr lang="pl-PL" b="1" dirty="0" smtClean="0">
                <a:solidFill>
                  <a:schemeClr val="bg2">
                    <a:lumMod val="60000"/>
                    <a:lumOff val="40000"/>
                  </a:schemeClr>
                </a:solidFill>
              </a:rPr>
              <a:t>Duże</a:t>
            </a:r>
          </a:p>
          <a:p>
            <a:r>
              <a:rPr lang="pl-PL" b="1" dirty="0" smtClean="0">
                <a:solidFill>
                  <a:srgbClr val="FF0000"/>
                </a:solidFill>
              </a:rPr>
              <a:t>Małe</a:t>
            </a:r>
          </a:p>
          <a:p>
            <a:pPr marL="0" indent="0">
              <a:buNone/>
            </a:pPr>
            <a:endParaRPr lang="pl-PL" b="1" dirty="0">
              <a:solidFill>
                <a:schemeClr val="bg1"/>
              </a:solidFill>
            </a:endParaRPr>
          </a:p>
        </p:txBody>
      </p:sp>
      <p:sp>
        <p:nvSpPr>
          <p:cNvPr id="7" name="Title 1"/>
          <p:cNvSpPr txBox="1">
            <a:spLocks/>
          </p:cNvSpPr>
          <p:nvPr/>
        </p:nvSpPr>
        <p:spPr>
          <a:xfrm>
            <a:off x="69991" y="3291016"/>
            <a:ext cx="7070123" cy="14785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r>
              <a:rPr lang="pl-PL" b="1" dirty="0" smtClean="0">
                <a:solidFill>
                  <a:schemeClr val="bg1"/>
                </a:solidFill>
              </a:rPr>
              <a:t>DANE Potrzebne w Funkcji Przystosowania</a:t>
            </a:r>
            <a:endParaRPr lang="pl-PL" b="1" dirty="0">
              <a:solidFill>
                <a:schemeClr val="bg1"/>
              </a:solidFill>
            </a:endParaRPr>
          </a:p>
        </p:txBody>
      </p:sp>
      <p:sp>
        <p:nvSpPr>
          <p:cNvPr id="8" name="Content Placeholder 2"/>
          <p:cNvSpPr txBox="1">
            <a:spLocks/>
          </p:cNvSpPr>
          <p:nvPr/>
        </p:nvSpPr>
        <p:spPr>
          <a:xfrm>
            <a:off x="157980" y="4423634"/>
            <a:ext cx="2198042" cy="2561410"/>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effectLst>
                  <a:outerShdw blurRad="152400" dist="38100" dir="2700000" algn="tl">
                    <a:srgbClr val="000000">
                      <a:alpha val="36000"/>
                    </a:srgbClr>
                  </a:outerShdw>
                </a:effectLst>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effectLst>
                  <a:outerShdw blurRad="152400" dist="38100" dir="2700000" algn="tl">
                    <a:srgbClr val="000000">
                      <a:alpha val="36000"/>
                    </a:srgbClr>
                  </a:outerShdw>
                </a:effectLst>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effectLst>
                  <a:outerShdw blurRad="152400" dist="38100" dir="2700000" algn="tl">
                    <a:srgbClr val="000000">
                      <a:alpha val="36000"/>
                    </a:srgbClr>
                  </a:outerShdw>
                </a:effectLst>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r>
              <a:rPr lang="pl-PL" b="1" dirty="0" smtClean="0">
                <a:solidFill>
                  <a:schemeClr val="bg1"/>
                </a:solidFill>
              </a:rPr>
              <a:t>Cena:</a:t>
            </a:r>
          </a:p>
          <a:p>
            <a:r>
              <a:rPr lang="pl-PL" b="1" dirty="0" smtClean="0">
                <a:solidFill>
                  <a:schemeClr val="bg1"/>
                </a:solidFill>
              </a:rPr>
              <a:t>Mały 10zł</a:t>
            </a:r>
          </a:p>
          <a:p>
            <a:r>
              <a:rPr lang="pl-PL" b="1" dirty="0" smtClean="0">
                <a:solidFill>
                  <a:schemeClr val="bg1"/>
                </a:solidFill>
              </a:rPr>
              <a:t>Dodatki +5zł</a:t>
            </a:r>
          </a:p>
          <a:p>
            <a:r>
              <a:rPr lang="pl-PL" b="1" dirty="0" smtClean="0">
                <a:solidFill>
                  <a:schemeClr val="bg1"/>
                </a:solidFill>
              </a:rPr>
              <a:t>Duży x2</a:t>
            </a:r>
            <a:endParaRPr lang="pl-PL" b="1" dirty="0">
              <a:solidFill>
                <a:schemeClr val="bg1"/>
              </a:solidFill>
            </a:endParaRPr>
          </a:p>
        </p:txBody>
      </p:sp>
      <p:sp>
        <p:nvSpPr>
          <p:cNvPr id="9" name="Content Placeholder 2"/>
          <p:cNvSpPr txBox="1">
            <a:spLocks/>
          </p:cNvSpPr>
          <p:nvPr/>
        </p:nvSpPr>
        <p:spPr>
          <a:xfrm>
            <a:off x="2279254" y="4452944"/>
            <a:ext cx="3676734" cy="2240777"/>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effectLst>
                  <a:outerShdw blurRad="152400" dist="38100" dir="2700000" algn="tl">
                    <a:srgbClr val="000000">
                      <a:alpha val="36000"/>
                    </a:srgbClr>
                  </a:outerShdw>
                </a:effectLst>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effectLst>
                  <a:outerShdw blurRad="152400" dist="38100" dir="2700000" algn="tl">
                    <a:srgbClr val="000000">
                      <a:alpha val="36000"/>
                    </a:srgbClr>
                  </a:outerShdw>
                </a:effectLst>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effectLst>
                  <a:outerShdw blurRad="152400" dist="38100" dir="2700000" algn="tl">
                    <a:srgbClr val="000000">
                      <a:alpha val="36000"/>
                    </a:srgbClr>
                  </a:outerShdw>
                </a:effectLst>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r>
              <a:rPr lang="pl-PL" b="1" dirty="0" smtClean="0">
                <a:solidFill>
                  <a:schemeClr val="bg1"/>
                </a:solidFill>
              </a:rPr>
              <a:t>Popyt:</a:t>
            </a:r>
          </a:p>
          <a:p>
            <a:r>
              <a:rPr lang="pl-PL" sz="1300" b="1" dirty="0">
                <a:solidFill>
                  <a:schemeClr val="bg1"/>
                </a:solidFill>
              </a:rPr>
              <a:t>Lody waniliowe: 6, z dodatkami: 6 </a:t>
            </a:r>
            <a:r>
              <a:rPr lang="pl-PL" sz="1300" b="1" dirty="0" smtClean="0">
                <a:solidFill>
                  <a:schemeClr val="bg1"/>
                </a:solidFill>
              </a:rPr>
              <a:t>                Lody </a:t>
            </a:r>
            <a:r>
              <a:rPr lang="pl-PL" sz="1300" b="1" dirty="0">
                <a:solidFill>
                  <a:schemeClr val="bg1"/>
                </a:solidFill>
              </a:rPr>
              <a:t>cytrusowe: 10, z dodatkami: 6 </a:t>
            </a:r>
            <a:r>
              <a:rPr lang="pl-PL" sz="1300" b="1" dirty="0" smtClean="0">
                <a:solidFill>
                  <a:schemeClr val="bg1"/>
                </a:solidFill>
              </a:rPr>
              <a:t>                     Lody </a:t>
            </a:r>
            <a:r>
              <a:rPr lang="pl-PL" sz="1300" b="1" dirty="0">
                <a:solidFill>
                  <a:schemeClr val="bg1"/>
                </a:solidFill>
              </a:rPr>
              <a:t>czekoladowe: 8, z dodatkami: 12  </a:t>
            </a:r>
            <a:r>
              <a:rPr lang="pl-PL" sz="1300" b="1" dirty="0" smtClean="0">
                <a:solidFill>
                  <a:schemeClr val="bg1"/>
                </a:solidFill>
              </a:rPr>
              <a:t>                Lody </a:t>
            </a:r>
            <a:r>
              <a:rPr lang="pl-PL" sz="1300" b="1" dirty="0">
                <a:solidFill>
                  <a:schemeClr val="bg1"/>
                </a:solidFill>
              </a:rPr>
              <a:t>karmelowe: 10, z dodatkami: 12</a:t>
            </a:r>
            <a:endParaRPr lang="pl-PL" sz="1300" b="1" dirty="0" smtClean="0">
              <a:solidFill>
                <a:schemeClr val="bg1"/>
              </a:solidFill>
            </a:endParaRPr>
          </a:p>
        </p:txBody>
      </p:sp>
    </p:spTree>
    <p:extLst>
      <p:ext uri="{BB962C8B-B14F-4D97-AF65-F5344CB8AC3E}">
        <p14:creationId xmlns:p14="http://schemas.microsoft.com/office/powerpoint/2010/main" val="37188232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pPr algn="ctr"/>
            <a:r>
              <a:rPr lang="pl-PL" dirty="0" smtClean="0"/>
              <a:t>Historia</a:t>
            </a:r>
            <a:endParaRPr lang="pl-PL" dirty="0"/>
          </a:p>
        </p:txBody>
      </p:sp>
      <p:sp>
        <p:nvSpPr>
          <p:cNvPr id="3" name="Symbol zastępczy zawartości 2"/>
          <p:cNvSpPr>
            <a:spLocks noGrp="1"/>
          </p:cNvSpPr>
          <p:nvPr>
            <p:ph idx="1"/>
          </p:nvPr>
        </p:nvSpPr>
        <p:spPr/>
        <p:txBody>
          <a:bodyPr>
            <a:noAutofit/>
          </a:bodyPr>
          <a:lstStyle/>
          <a:p>
            <a:r>
              <a:rPr lang="pl-PL" sz="2000" dirty="0" smtClean="0"/>
              <a:t>Pojęcie „genu” wprowadzono w 1910 roku na określenie abstrakcyjnej jednostki dziedziczenia, odpowiedzialnej za jakąś cechę danego gatunku.</a:t>
            </a:r>
          </a:p>
          <a:p>
            <a:r>
              <a:rPr lang="pl-PL" sz="2000" dirty="0" smtClean="0"/>
              <a:t> W 1869r. J. F. </a:t>
            </a:r>
            <a:r>
              <a:rPr lang="pl-PL" sz="2000" dirty="0" err="1" smtClean="0"/>
              <a:t>Miescher</a:t>
            </a:r>
            <a:r>
              <a:rPr lang="pl-PL" sz="2000" dirty="0" smtClean="0"/>
              <a:t> wyizolował z jąder komórkowych kwas deoksyrybonukleinowy - DNA. </a:t>
            </a:r>
          </a:p>
          <a:p>
            <a:r>
              <a:rPr lang="pl-PL" sz="2000" dirty="0" smtClean="0"/>
              <a:t>W 1953 roku na podstawie dostępnych fizycznych i chemicznych informacji J. Watson i F. </a:t>
            </a:r>
            <a:r>
              <a:rPr lang="pl-PL" sz="2000" dirty="0" err="1" smtClean="0"/>
              <a:t>Crick</a:t>
            </a:r>
            <a:r>
              <a:rPr lang="pl-PL" sz="2000" dirty="0" smtClean="0"/>
              <a:t> ustalili, że DNA ma strukturę podwójnej helisy. </a:t>
            </a:r>
          </a:p>
          <a:p>
            <a:r>
              <a:rPr lang="pl-PL" sz="2000" dirty="0" smtClean="0"/>
              <a:t>DNA jest polimerem składającym się z czterech cząsteczek zwanych nukleotydami: adenina (A), tymina (T), guanina (G), cytozyna (C). </a:t>
            </a:r>
          </a:p>
          <a:p>
            <a:r>
              <a:rPr lang="pl-PL" sz="2000" dirty="0" smtClean="0"/>
              <a:t>Informacja genetyczna zapisywana jest w DNA za pomocą kolejności ułożenia cząstek.</a:t>
            </a:r>
            <a:endParaRPr lang="pl-PL" sz="2000" dirty="0"/>
          </a:p>
        </p:txBody>
      </p:sp>
      <p:pic>
        <p:nvPicPr>
          <p:cNvPr id="4" name="Obraz 3" descr="icon2.png"/>
          <p:cNvPicPr>
            <a:picLocks noChangeAspect="1"/>
          </p:cNvPicPr>
          <p:nvPr/>
        </p:nvPicPr>
        <p:blipFill>
          <a:blip r:embed="rId2"/>
          <a:stretch>
            <a:fillRect/>
          </a:stretch>
        </p:blipFill>
        <p:spPr>
          <a:xfrm>
            <a:off x="9753600" y="1943100"/>
            <a:ext cx="2438400" cy="2438400"/>
          </a:xfrm>
          <a:prstGeom prst="rect">
            <a:avLst/>
          </a:prstGeom>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58000"/>
          </a:xfrm>
        </p:spPr>
      </p:pic>
      <p:sp>
        <p:nvSpPr>
          <p:cNvPr id="2" name="Title 1"/>
          <p:cNvSpPr>
            <a:spLocks noGrp="1"/>
          </p:cNvSpPr>
          <p:nvPr>
            <p:ph type="title"/>
          </p:nvPr>
        </p:nvSpPr>
        <p:spPr>
          <a:xfrm>
            <a:off x="57665" y="0"/>
            <a:ext cx="5424144" cy="1478570"/>
          </a:xfrm>
        </p:spPr>
        <p:txBody>
          <a:bodyPr/>
          <a:lstStyle/>
          <a:p>
            <a:r>
              <a:rPr lang="pl-PL" dirty="0" smtClean="0">
                <a:solidFill>
                  <a:schemeClr val="bg1"/>
                </a:solidFill>
              </a:rPr>
              <a:t>AlGORYTM GENETYCZNY</a:t>
            </a:r>
            <a:endParaRPr lang="pl-PL" dirty="0">
              <a:solidFill>
                <a:schemeClr val="bg1"/>
              </a:solidFill>
            </a:endParaRPr>
          </a:p>
        </p:txBody>
      </p:sp>
      <p:sp>
        <p:nvSpPr>
          <p:cNvPr id="5" name="AutoShape 4" descr="Znalezione obrazy dla zapytania icecream wallpaper"/>
          <p:cNvSpPr>
            <a:spLocks noChangeAspect="1" noChangeArrowheads="1"/>
          </p:cNvSpPr>
          <p:nvPr/>
        </p:nvSpPr>
        <p:spPr bwMode="auto">
          <a:xfrm>
            <a:off x="307975" y="-1973263"/>
            <a:ext cx="7886700" cy="443865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l-PL"/>
          </a:p>
        </p:txBody>
      </p:sp>
      <p:sp>
        <p:nvSpPr>
          <p:cNvPr id="4" name="AutoShape 2" descr="Znalezione obrazy dla zapytania icecream wallpaper"/>
          <p:cNvSpPr>
            <a:spLocks noChangeAspect="1" noChangeArrowheads="1"/>
          </p:cNvSpPr>
          <p:nvPr/>
        </p:nvSpPr>
        <p:spPr bwMode="auto">
          <a:xfrm>
            <a:off x="57665" y="-2081213"/>
            <a:ext cx="7996967" cy="443865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l-PL"/>
          </a:p>
        </p:txBody>
      </p:sp>
      <p:sp>
        <p:nvSpPr>
          <p:cNvPr id="6" name="AutoShape 6" descr="Znalezione obrazy dla zapytania icecream wallpaper"/>
          <p:cNvSpPr>
            <a:spLocks noChangeAspect="1" noChangeArrowheads="1"/>
          </p:cNvSpPr>
          <p:nvPr/>
        </p:nvSpPr>
        <p:spPr bwMode="auto">
          <a:xfrm>
            <a:off x="155575" y="-144463"/>
            <a:ext cx="3057182" cy="3057192"/>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l-PL"/>
          </a:p>
        </p:txBody>
      </p:sp>
      <p:sp>
        <p:nvSpPr>
          <p:cNvPr id="7" name="AutoShape 8" descr="Znalezione obrazy dla zapytania icecream wallpaper"/>
          <p:cNvSpPr>
            <a:spLocks noChangeAspect="1" noChangeArrowheads="1"/>
          </p:cNvSpPr>
          <p:nvPr/>
        </p:nvSpPr>
        <p:spPr bwMode="auto">
          <a:xfrm>
            <a:off x="155575" y="-2125663"/>
            <a:ext cx="8039100" cy="443865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l-PL"/>
          </a:p>
        </p:txBody>
      </p:sp>
      <p:sp>
        <p:nvSpPr>
          <p:cNvPr id="10" name="Content Placeholder 2"/>
          <p:cNvSpPr txBox="1">
            <a:spLocks/>
          </p:cNvSpPr>
          <p:nvPr/>
        </p:nvSpPr>
        <p:spPr>
          <a:xfrm>
            <a:off x="1382044" y="966117"/>
            <a:ext cx="9905999" cy="565927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effectLst>
                  <a:outerShdw blurRad="152400" dist="38100" dir="2700000" algn="tl">
                    <a:srgbClr val="000000">
                      <a:alpha val="36000"/>
                    </a:srgbClr>
                  </a:outerShdw>
                </a:effectLst>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effectLst>
                  <a:outerShdw blurRad="152400" dist="38100" dir="2700000" algn="tl">
                    <a:srgbClr val="000000">
                      <a:alpha val="36000"/>
                    </a:srgbClr>
                  </a:outerShdw>
                </a:effectLst>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effectLst>
                  <a:outerShdw blurRad="152400" dist="38100" dir="2700000" algn="tl">
                    <a:srgbClr val="000000">
                      <a:alpha val="36000"/>
                    </a:srgbClr>
                  </a:outerShdw>
                </a:effectLst>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endParaRPr lang="pl-PL" dirty="0"/>
          </a:p>
        </p:txBody>
      </p:sp>
      <p:sp>
        <p:nvSpPr>
          <p:cNvPr id="11" name="Content Placeholder 2"/>
          <p:cNvSpPr txBox="1">
            <a:spLocks/>
          </p:cNvSpPr>
          <p:nvPr/>
        </p:nvSpPr>
        <p:spPr>
          <a:xfrm>
            <a:off x="120552" y="1347768"/>
            <a:ext cx="5298370" cy="3115844"/>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effectLst>
                  <a:outerShdw blurRad="152400" dist="38100" dir="2700000" algn="tl">
                    <a:srgbClr val="000000">
                      <a:alpha val="36000"/>
                    </a:srgbClr>
                  </a:outerShdw>
                </a:effectLst>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effectLst>
                  <a:outerShdw blurRad="152400" dist="38100" dir="2700000" algn="tl">
                    <a:srgbClr val="000000">
                      <a:alpha val="36000"/>
                    </a:srgbClr>
                  </a:outerShdw>
                </a:effectLst>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effectLst>
                  <a:outerShdw blurRad="152400" dist="38100" dir="2700000" algn="tl">
                    <a:srgbClr val="000000">
                      <a:alpha val="36000"/>
                    </a:srgbClr>
                  </a:outerShdw>
                </a:effectLst>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r>
              <a:rPr lang="pl-PL" sz="1600" b="1" dirty="0">
                <a:solidFill>
                  <a:schemeClr val="bg1"/>
                </a:solidFill>
              </a:rPr>
              <a:t>Lody waniliowe: 00 </a:t>
            </a:r>
            <a:endParaRPr lang="pl-PL" sz="1600" b="1" dirty="0" smtClean="0">
              <a:solidFill>
                <a:schemeClr val="bg1"/>
              </a:solidFill>
            </a:endParaRPr>
          </a:p>
          <a:p>
            <a:r>
              <a:rPr lang="pl-PL" sz="1600" b="1" dirty="0" smtClean="0">
                <a:solidFill>
                  <a:schemeClr val="bg1"/>
                </a:solidFill>
              </a:rPr>
              <a:t>Lody </a:t>
            </a:r>
            <a:r>
              <a:rPr lang="pl-PL" sz="1600" b="1" dirty="0">
                <a:solidFill>
                  <a:schemeClr val="bg1"/>
                </a:solidFill>
              </a:rPr>
              <a:t>cytrusowe: 01 </a:t>
            </a:r>
            <a:endParaRPr lang="pl-PL" sz="1600" b="1" dirty="0" smtClean="0">
              <a:solidFill>
                <a:schemeClr val="bg1"/>
              </a:solidFill>
            </a:endParaRPr>
          </a:p>
          <a:p>
            <a:r>
              <a:rPr lang="pl-PL" sz="1600" b="1" dirty="0" smtClean="0">
                <a:solidFill>
                  <a:schemeClr val="bg1"/>
                </a:solidFill>
              </a:rPr>
              <a:t>Lody </a:t>
            </a:r>
            <a:r>
              <a:rPr lang="pl-PL" sz="1600" b="1" dirty="0">
                <a:solidFill>
                  <a:schemeClr val="bg1"/>
                </a:solidFill>
              </a:rPr>
              <a:t>czekoladowe: 10 </a:t>
            </a:r>
            <a:endParaRPr lang="pl-PL" sz="1600" b="1" dirty="0" smtClean="0">
              <a:solidFill>
                <a:schemeClr val="bg1"/>
              </a:solidFill>
            </a:endParaRPr>
          </a:p>
          <a:p>
            <a:r>
              <a:rPr lang="pl-PL" sz="1600" b="1" dirty="0" smtClean="0">
                <a:solidFill>
                  <a:schemeClr val="bg1"/>
                </a:solidFill>
              </a:rPr>
              <a:t>Lody </a:t>
            </a:r>
            <a:r>
              <a:rPr lang="pl-PL" sz="1600" b="1" dirty="0">
                <a:solidFill>
                  <a:schemeClr val="bg1"/>
                </a:solidFill>
              </a:rPr>
              <a:t>karmelowe: 11 </a:t>
            </a:r>
            <a:endParaRPr lang="pl-PL" sz="1600" b="1" dirty="0" smtClean="0">
              <a:solidFill>
                <a:schemeClr val="bg1"/>
              </a:solidFill>
            </a:endParaRPr>
          </a:p>
          <a:p>
            <a:r>
              <a:rPr lang="pl-PL" sz="1600" b="1" dirty="0" smtClean="0">
                <a:solidFill>
                  <a:schemeClr val="bg1"/>
                </a:solidFill>
              </a:rPr>
              <a:t>Nie </a:t>
            </a:r>
            <a:r>
              <a:rPr lang="pl-PL" sz="1600" b="1" dirty="0">
                <a:solidFill>
                  <a:schemeClr val="bg1"/>
                </a:solidFill>
              </a:rPr>
              <a:t>ma dodatków: 0, są dodatki: 1. </a:t>
            </a:r>
            <a:endParaRPr lang="pl-PL" sz="1600" b="1" dirty="0" smtClean="0">
              <a:solidFill>
                <a:schemeClr val="bg1"/>
              </a:solidFill>
            </a:endParaRPr>
          </a:p>
          <a:p>
            <a:r>
              <a:rPr lang="pl-PL" sz="1600" b="1" dirty="0" smtClean="0">
                <a:solidFill>
                  <a:schemeClr val="bg1"/>
                </a:solidFill>
              </a:rPr>
              <a:t>Lody </a:t>
            </a:r>
            <a:r>
              <a:rPr lang="pl-PL" sz="1600" b="1" dirty="0">
                <a:solidFill>
                  <a:schemeClr val="bg1"/>
                </a:solidFill>
              </a:rPr>
              <a:t>małe: 0, lody duże: 1. </a:t>
            </a:r>
            <a:endParaRPr lang="pl-PL" sz="1600" b="1" dirty="0" smtClean="0">
              <a:solidFill>
                <a:schemeClr val="bg1"/>
              </a:solidFill>
            </a:endParaRPr>
          </a:p>
          <a:p>
            <a:r>
              <a:rPr lang="pl-PL" sz="1600" b="1" dirty="0" smtClean="0">
                <a:solidFill>
                  <a:schemeClr val="bg1"/>
                </a:solidFill>
              </a:rPr>
              <a:t>Np</a:t>
            </a:r>
            <a:r>
              <a:rPr lang="pl-PL" sz="1600" b="1" dirty="0">
                <a:solidFill>
                  <a:schemeClr val="bg1"/>
                </a:solidFill>
              </a:rPr>
              <a:t>.: 0011 - lody waniliowe w polewie czekoladowej, duże</a:t>
            </a:r>
          </a:p>
        </p:txBody>
      </p:sp>
      <p:sp>
        <p:nvSpPr>
          <p:cNvPr id="12" name="Content Placeholder 2"/>
          <p:cNvSpPr txBox="1">
            <a:spLocks/>
          </p:cNvSpPr>
          <p:nvPr/>
        </p:nvSpPr>
        <p:spPr>
          <a:xfrm>
            <a:off x="5946731" y="332181"/>
            <a:ext cx="4813503" cy="1717310"/>
          </a:xfrm>
          <a:prstGeom prst="rect">
            <a:avLst/>
          </a:prstGeom>
        </p:spPr>
        <p:style>
          <a:lnRef idx="1">
            <a:schemeClr val="accent1"/>
          </a:lnRef>
          <a:fillRef idx="3">
            <a:schemeClr val="accent1"/>
          </a:fillRef>
          <a:effectRef idx="2">
            <a:schemeClr val="accent1"/>
          </a:effectRef>
          <a:fontRef idx="minor">
            <a:schemeClr val="lt1"/>
          </a:fontRef>
        </p:style>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effectLst>
                  <a:outerShdw blurRad="152400" dist="38100" dir="2700000" algn="tl">
                    <a:srgbClr val="000000">
                      <a:alpha val="36000"/>
                    </a:srgbClr>
                  </a:outerShdw>
                </a:effectLst>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effectLst>
                  <a:outerShdw blurRad="152400" dist="38100" dir="2700000" algn="tl">
                    <a:srgbClr val="000000">
                      <a:alpha val="36000"/>
                    </a:srgbClr>
                  </a:outerShdw>
                </a:effectLst>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effectLst>
                  <a:outerShdw blurRad="152400" dist="38100" dir="2700000" algn="tl">
                    <a:srgbClr val="000000">
                      <a:alpha val="36000"/>
                    </a:srgbClr>
                  </a:outerShdw>
                </a:effectLst>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r>
              <a:rPr lang="pl-PL" sz="1600" b="1" dirty="0">
                <a:solidFill>
                  <a:schemeClr val="bg1"/>
                </a:solidFill>
              </a:rPr>
              <a:t>Krzyżowanie będziemy przeprowadzać z prawdopodobieństwem 50%, mutację: 5%(dotyczy to każdego bitu z osobna). </a:t>
            </a:r>
            <a:endParaRPr lang="pl-PL" sz="1600" b="1" dirty="0" smtClean="0">
              <a:solidFill>
                <a:schemeClr val="bg1"/>
              </a:solidFill>
            </a:endParaRPr>
          </a:p>
          <a:p>
            <a:r>
              <a:rPr lang="pl-PL" sz="1600" b="1" dirty="0" smtClean="0">
                <a:solidFill>
                  <a:schemeClr val="bg1"/>
                </a:solidFill>
              </a:rPr>
              <a:t>Wielkość populacji równa się 4: </a:t>
            </a:r>
            <a:r>
              <a:rPr lang="pl-PL" sz="1600" b="1" dirty="0">
                <a:solidFill>
                  <a:schemeClr val="bg1"/>
                </a:solidFill>
              </a:rPr>
              <a:t>Np.: 0111, 1000, 1000, </a:t>
            </a:r>
            <a:r>
              <a:rPr lang="pl-PL" sz="1600" b="1" dirty="0" smtClean="0">
                <a:solidFill>
                  <a:schemeClr val="bg1"/>
                </a:solidFill>
              </a:rPr>
              <a:t>0100</a:t>
            </a:r>
          </a:p>
          <a:p>
            <a:endParaRPr lang="pl-PL" sz="1600" b="1" dirty="0">
              <a:solidFill>
                <a:schemeClr val="bg1"/>
              </a:solidFill>
            </a:endParaRPr>
          </a:p>
        </p:txBody>
      </p:sp>
      <p:pic>
        <p:nvPicPr>
          <p:cNvPr id="13" name="Picture 12"/>
          <p:cNvPicPr>
            <a:picLocks noChangeAspect="1"/>
          </p:cNvPicPr>
          <p:nvPr/>
        </p:nvPicPr>
        <p:blipFill>
          <a:blip r:embed="rId3"/>
          <a:stretch>
            <a:fillRect/>
          </a:stretch>
        </p:blipFill>
        <p:spPr>
          <a:xfrm>
            <a:off x="5932085" y="2487988"/>
            <a:ext cx="4772025" cy="1371600"/>
          </a:xfrm>
          <a:prstGeom prst="rect">
            <a:avLst/>
          </a:prstGeom>
        </p:spPr>
      </p:pic>
      <p:sp>
        <p:nvSpPr>
          <p:cNvPr id="14" name="Content Placeholder 2"/>
          <p:cNvSpPr txBox="1">
            <a:spLocks/>
          </p:cNvSpPr>
          <p:nvPr/>
        </p:nvSpPr>
        <p:spPr>
          <a:xfrm>
            <a:off x="5946731" y="4223491"/>
            <a:ext cx="4813503" cy="1164055"/>
          </a:xfrm>
          <a:prstGeom prst="rect">
            <a:avLst/>
          </a:prstGeom>
        </p:spPr>
        <p:style>
          <a:lnRef idx="1">
            <a:schemeClr val="accent2"/>
          </a:lnRef>
          <a:fillRef idx="3">
            <a:schemeClr val="accent2"/>
          </a:fillRef>
          <a:effectRef idx="2">
            <a:schemeClr val="accent2"/>
          </a:effectRef>
          <a:fontRef idx="minor">
            <a:schemeClr val="lt1"/>
          </a:fontRef>
        </p:style>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effectLst>
                  <a:outerShdw blurRad="152400" dist="38100" dir="2700000" algn="tl">
                    <a:srgbClr val="000000">
                      <a:alpha val="36000"/>
                    </a:srgbClr>
                  </a:outerShdw>
                </a:effectLst>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effectLst>
                  <a:outerShdw blurRad="152400" dist="38100" dir="2700000" algn="tl">
                    <a:srgbClr val="000000">
                      <a:alpha val="36000"/>
                    </a:srgbClr>
                  </a:outerShdw>
                </a:effectLst>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effectLst>
                  <a:outerShdw blurRad="152400" dist="38100" dir="2700000" algn="tl">
                    <a:srgbClr val="000000">
                      <a:alpha val="36000"/>
                    </a:srgbClr>
                  </a:outerShdw>
                </a:effectLst>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r>
              <a:rPr lang="pl-PL" sz="1600" b="1" dirty="0">
                <a:solidFill>
                  <a:schemeClr val="bg1"/>
                </a:solidFill>
              </a:rPr>
              <a:t>Wylosowaliśmy liczby: 0.22, 0.01, 0.15, 0.88. Odpowiadają one osobnikom: 1, 1, 1 i </a:t>
            </a:r>
            <a:r>
              <a:rPr lang="pl-PL" sz="1600" b="1" dirty="0" smtClean="0">
                <a:solidFill>
                  <a:schemeClr val="bg1"/>
                </a:solidFill>
              </a:rPr>
              <a:t>4</a:t>
            </a:r>
          </a:p>
          <a:p>
            <a:r>
              <a:rPr lang="pl-PL" sz="1600" b="1" dirty="0">
                <a:solidFill>
                  <a:schemeClr val="bg1"/>
                </a:solidFill>
              </a:rPr>
              <a:t>0111, 0111, 0111, </a:t>
            </a:r>
            <a:r>
              <a:rPr lang="pl-PL" sz="1600" b="1" dirty="0" smtClean="0">
                <a:solidFill>
                  <a:schemeClr val="bg1"/>
                </a:solidFill>
              </a:rPr>
              <a:t>0100</a:t>
            </a:r>
          </a:p>
          <a:p>
            <a:endParaRPr lang="pl-PL" sz="1600" b="1" dirty="0">
              <a:solidFill>
                <a:schemeClr val="bg1"/>
              </a:solidFill>
            </a:endParaRPr>
          </a:p>
        </p:txBody>
      </p:sp>
      <p:sp>
        <p:nvSpPr>
          <p:cNvPr id="16" name="Content Placeholder 2"/>
          <p:cNvSpPr txBox="1">
            <a:spLocks/>
          </p:cNvSpPr>
          <p:nvPr/>
        </p:nvSpPr>
        <p:spPr>
          <a:xfrm>
            <a:off x="5946731" y="5684108"/>
            <a:ext cx="4813503" cy="1085743"/>
          </a:xfrm>
          <a:prstGeom prst="rect">
            <a:avLst/>
          </a:prstGeom>
        </p:spPr>
        <p:style>
          <a:lnRef idx="1">
            <a:schemeClr val="accent3"/>
          </a:lnRef>
          <a:fillRef idx="3">
            <a:schemeClr val="accent3"/>
          </a:fillRef>
          <a:effectRef idx="2">
            <a:schemeClr val="accent3"/>
          </a:effectRef>
          <a:fontRef idx="minor">
            <a:schemeClr val="lt1"/>
          </a:fontRef>
        </p:style>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effectLst>
                  <a:outerShdw blurRad="152400" dist="38100" dir="2700000" algn="tl">
                    <a:srgbClr val="000000">
                      <a:alpha val="36000"/>
                    </a:srgbClr>
                  </a:outerShdw>
                </a:effectLst>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effectLst>
                  <a:outerShdw blurRad="152400" dist="38100" dir="2700000" algn="tl">
                    <a:srgbClr val="000000">
                      <a:alpha val="36000"/>
                    </a:srgbClr>
                  </a:outerShdw>
                </a:effectLst>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effectLst>
                  <a:outerShdw blurRad="152400" dist="38100" dir="2700000" algn="tl">
                    <a:srgbClr val="000000">
                      <a:alpha val="36000"/>
                    </a:srgbClr>
                  </a:outerShdw>
                </a:effectLst>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r>
              <a:rPr lang="pl-PL" sz="1600" b="1" dirty="0" smtClean="0">
                <a:solidFill>
                  <a:schemeClr val="bg1"/>
                </a:solidFill>
              </a:rPr>
              <a:t>A po mutacji:</a:t>
            </a:r>
          </a:p>
          <a:p>
            <a:r>
              <a:rPr lang="pl-PL" sz="1600" b="1" dirty="0">
                <a:solidFill>
                  <a:schemeClr val="bg1"/>
                </a:solidFill>
              </a:rPr>
              <a:t>0111, 0101, 0111, 0101 </a:t>
            </a:r>
            <a:endParaRPr lang="pl-PL" sz="1600" b="1" dirty="0" smtClean="0">
              <a:solidFill>
                <a:schemeClr val="bg1"/>
              </a:solidFill>
            </a:endParaRPr>
          </a:p>
          <a:p>
            <a:endParaRPr lang="pl-PL" sz="1600" b="1" dirty="0">
              <a:solidFill>
                <a:schemeClr val="bg1"/>
              </a:solidFill>
            </a:endParaRPr>
          </a:p>
        </p:txBody>
      </p:sp>
    </p:spTree>
    <p:extLst>
      <p:ext uri="{BB962C8B-B14F-4D97-AF65-F5344CB8AC3E}">
        <p14:creationId xmlns:p14="http://schemas.microsoft.com/office/powerpoint/2010/main" val="174349901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85725"/>
            <a:ext cx="12192000" cy="7029450"/>
          </a:xfrm>
          <a:prstGeom prst="rect">
            <a:avLst/>
          </a:prstGeom>
        </p:spPr>
      </p:pic>
      <p:pic>
        <p:nvPicPr>
          <p:cNvPr id="4100" name="Picture 4" descr="http://www.mspsoft.com/wp-content/uploads/2015/07/Atm-Project-C-Sourc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8276" y="-85725"/>
            <a:ext cx="6943724" cy="694372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564764" y="387859"/>
            <a:ext cx="3718911" cy="5444530"/>
          </a:xfrm>
        </p:spPr>
        <p:txBody>
          <a:bodyPr/>
          <a:lstStyle/>
          <a:p>
            <a:r>
              <a:rPr lang="pl-PL" dirty="0" smtClean="0">
                <a:solidFill>
                  <a:srgbClr val="7030A0"/>
                </a:solidFill>
              </a:rPr>
              <a:t>IMPLEMEntacja algorytmu genetycznego w C++</a:t>
            </a:r>
            <a:endParaRPr lang="pl-PL" dirty="0">
              <a:solidFill>
                <a:srgbClr val="7030A0"/>
              </a:solidFill>
            </a:endParaRPr>
          </a:p>
        </p:txBody>
      </p:sp>
    </p:spTree>
    <p:extLst>
      <p:ext uri="{BB962C8B-B14F-4D97-AF65-F5344CB8AC3E}">
        <p14:creationId xmlns:p14="http://schemas.microsoft.com/office/powerpoint/2010/main" val="44498567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382044" y="966117"/>
            <a:ext cx="9905999" cy="5659271"/>
          </a:xfrm>
        </p:spPr>
        <p:txBody>
          <a:bodyPr>
            <a:normAutofit/>
          </a:bodyPr>
          <a:lstStyle/>
          <a:p>
            <a:r>
              <a:rPr lang="pl-PL" dirty="0" smtClean="0"/>
              <a:t>Przeważnie stosuje </a:t>
            </a:r>
            <a:r>
              <a:rPr lang="pl-PL" b="1" dirty="0" smtClean="0"/>
              <a:t>się reprodukcję proporcjonalną lub ruletkową</a:t>
            </a:r>
          </a:p>
          <a:p>
            <a:r>
              <a:rPr lang="pl-PL" dirty="0" smtClean="0"/>
              <a:t>Określa się zmienną losową na zbiorze dla elementów populacji P</a:t>
            </a:r>
            <a:r>
              <a:rPr lang="pl-PL" baseline="30000" dirty="0" smtClean="0"/>
              <a:t>t</a:t>
            </a:r>
            <a:r>
              <a:rPr lang="pl-PL" dirty="0" smtClean="0"/>
              <a:t>, o rozkładzie danym wzorem</a:t>
            </a:r>
          </a:p>
          <a:p>
            <a:endParaRPr lang="pl-PL" dirty="0"/>
          </a:p>
          <a:p>
            <a:pPr marL="0" indent="0">
              <a:buNone/>
            </a:pPr>
            <a:r>
              <a:rPr lang="pl-PL" dirty="0" smtClean="0"/>
              <a:t>  , gdzie X oznacza osobnika, a </a:t>
            </a:r>
            <a:r>
              <a:rPr lang="el-GR" dirty="0" smtClean="0"/>
              <a:t>φ</a:t>
            </a:r>
            <a:r>
              <a:rPr lang="pl-PL" dirty="0" smtClean="0"/>
              <a:t>(X) jego wartość przystosowania</a:t>
            </a:r>
          </a:p>
          <a:p>
            <a:r>
              <a:rPr lang="pl-PL" dirty="0" smtClean="0"/>
              <a:t>Nastęonie dokonuje sięwielokrotnego próbkowania tej zmiennej losowej, przy czym za każdym razem wylosowany osobnik jest kopiowany do populacji tymczasowej T</a:t>
            </a:r>
            <a:r>
              <a:rPr lang="pl-PL" baseline="30000" dirty="0" smtClean="0"/>
              <a:t>t</a:t>
            </a:r>
            <a:endParaRPr lang="pl-PL" dirty="0"/>
          </a:p>
        </p:txBody>
      </p:sp>
      <p:pic>
        <p:nvPicPr>
          <p:cNvPr id="4" name="Picture 3"/>
          <p:cNvPicPr>
            <a:picLocks noChangeAspect="1"/>
          </p:cNvPicPr>
          <p:nvPr/>
        </p:nvPicPr>
        <p:blipFill>
          <a:blip r:embed="rId2"/>
          <a:stretch>
            <a:fillRect/>
          </a:stretch>
        </p:blipFill>
        <p:spPr>
          <a:xfrm>
            <a:off x="5470859" y="2087772"/>
            <a:ext cx="3143250" cy="1009650"/>
          </a:xfrm>
          <a:prstGeom prst="rect">
            <a:avLst/>
          </a:prstGeom>
        </p:spPr>
      </p:pic>
    </p:spTree>
    <p:extLst>
      <p:ext uri="{BB962C8B-B14F-4D97-AF65-F5344CB8AC3E}">
        <p14:creationId xmlns:p14="http://schemas.microsoft.com/office/powerpoint/2010/main" val="369828243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Znalezione obrazy dla zapytania genetics wallpap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7916"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5238103" y="1574107"/>
            <a:ext cx="1721709" cy="1478570"/>
          </a:xfrm>
        </p:spPr>
        <p:txBody>
          <a:bodyPr/>
          <a:lstStyle/>
          <a:p>
            <a:r>
              <a:rPr lang="pl-PL" dirty="0" smtClean="0"/>
              <a:t>KONIEC</a:t>
            </a:r>
            <a:endParaRPr lang="pl-PL" dirty="0"/>
          </a:p>
        </p:txBody>
      </p:sp>
    </p:spTree>
    <p:extLst>
      <p:ext uri="{BB962C8B-B14F-4D97-AF65-F5344CB8AC3E}">
        <p14:creationId xmlns:p14="http://schemas.microsoft.com/office/powerpoint/2010/main" val="24291683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pPr algn="ctr"/>
            <a:r>
              <a:rPr lang="pl-PL" dirty="0" smtClean="0"/>
              <a:t>Podstawowe jednostki strukturalne DNA</a:t>
            </a:r>
            <a:endParaRPr lang="pl-PL" dirty="0"/>
          </a:p>
        </p:txBody>
      </p:sp>
      <p:pic>
        <p:nvPicPr>
          <p:cNvPr id="4" name="Symbol zastępczy zawartości 3" descr="rys08_01big.gif"/>
          <p:cNvPicPr>
            <a:picLocks noGrp="1" noChangeAspect="1"/>
          </p:cNvPicPr>
          <p:nvPr>
            <p:ph idx="1"/>
          </p:nvPr>
        </p:nvPicPr>
        <p:blipFill>
          <a:blip r:embed="rId2"/>
          <a:stretch>
            <a:fillRect/>
          </a:stretch>
        </p:blipFill>
        <p:spPr>
          <a:xfrm>
            <a:off x="933452" y="2209800"/>
            <a:ext cx="10325097" cy="344169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a:xfrm>
            <a:off x="1143001" y="0"/>
            <a:ext cx="9905998" cy="1478570"/>
          </a:xfrm>
        </p:spPr>
        <p:txBody>
          <a:bodyPr/>
          <a:lstStyle/>
          <a:p>
            <a:pPr algn="ctr"/>
            <a:r>
              <a:rPr lang="pl-PL" dirty="0" smtClean="0"/>
              <a:t>Model podwójnej helisy DNA</a:t>
            </a:r>
            <a:endParaRPr lang="pl-PL" dirty="0"/>
          </a:p>
        </p:txBody>
      </p:sp>
      <p:pic>
        <p:nvPicPr>
          <p:cNvPr id="4" name="Symbol zastępczy zawartości 3" descr="helissa.png"/>
          <p:cNvPicPr>
            <a:picLocks noGrp="1" noChangeAspect="1"/>
          </p:cNvPicPr>
          <p:nvPr>
            <p:ph idx="1"/>
          </p:nvPr>
        </p:nvPicPr>
        <p:blipFill>
          <a:blip r:embed="rId2"/>
          <a:stretch>
            <a:fillRect/>
          </a:stretch>
        </p:blipFill>
        <p:spPr>
          <a:xfrm>
            <a:off x="3311525" y="1037818"/>
            <a:ext cx="5568950" cy="582018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a:xfrm>
            <a:off x="1143001" y="0"/>
            <a:ext cx="9905998" cy="1478570"/>
          </a:xfrm>
        </p:spPr>
        <p:txBody>
          <a:bodyPr/>
          <a:lstStyle/>
          <a:p>
            <a:pPr algn="ctr"/>
            <a:r>
              <a:rPr lang="pl-PL" dirty="0" smtClean="0"/>
              <a:t>Ułożenie i powiązanie nukleotydów w helisie DNA</a:t>
            </a:r>
            <a:endParaRPr lang="pl-PL" dirty="0"/>
          </a:p>
        </p:txBody>
      </p:sp>
      <p:pic>
        <p:nvPicPr>
          <p:cNvPr id="4" name="Symbol zastępczy zawartości 3" descr="asd.png"/>
          <p:cNvPicPr>
            <a:picLocks noGrp="1" noChangeAspect="1"/>
          </p:cNvPicPr>
          <p:nvPr>
            <p:ph idx="1"/>
          </p:nvPr>
        </p:nvPicPr>
        <p:blipFill>
          <a:blip r:embed="rId2"/>
          <a:stretch>
            <a:fillRect/>
          </a:stretch>
        </p:blipFill>
        <p:spPr>
          <a:xfrm>
            <a:off x="3275766" y="1168400"/>
            <a:ext cx="5640468" cy="56896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pPr algn="ctr"/>
            <a:r>
              <a:rPr lang="pl-PL" dirty="0" smtClean="0"/>
              <a:t>Ludzki chromosom</a:t>
            </a:r>
            <a:endParaRPr lang="pl-PL" dirty="0"/>
          </a:p>
        </p:txBody>
      </p:sp>
      <p:pic>
        <p:nvPicPr>
          <p:cNvPr id="4" name="Symbol zastępczy zawartości 3" descr="sada.png"/>
          <p:cNvPicPr>
            <a:picLocks noGrp="1" noChangeAspect="1"/>
          </p:cNvPicPr>
          <p:nvPr>
            <p:ph idx="1"/>
          </p:nvPr>
        </p:nvPicPr>
        <p:blipFill>
          <a:blip r:embed="rId2"/>
          <a:stretch>
            <a:fillRect/>
          </a:stretch>
        </p:blipFill>
        <p:spPr>
          <a:xfrm>
            <a:off x="1696054" y="2020888"/>
            <a:ext cx="2497517" cy="354171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5" name="Strzałka w lewo 4"/>
          <p:cNvSpPr/>
          <p:nvPr/>
        </p:nvSpPr>
        <p:spPr>
          <a:xfrm>
            <a:off x="4686300" y="2603500"/>
            <a:ext cx="2425700" cy="444500"/>
          </a:xfrm>
          <a:prstGeom prst="lef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pl-PL"/>
          </a:p>
        </p:txBody>
      </p:sp>
      <p:sp>
        <p:nvSpPr>
          <p:cNvPr id="6" name="pole tekstowe 5"/>
          <p:cNvSpPr txBox="1"/>
          <p:nvPr/>
        </p:nvSpPr>
        <p:spPr>
          <a:xfrm>
            <a:off x="7378700" y="2235200"/>
            <a:ext cx="4127500" cy="1446550"/>
          </a:xfrm>
          <a:prstGeom prst="rect">
            <a:avLst/>
          </a:prstGeom>
          <a:noFill/>
        </p:spPr>
        <p:txBody>
          <a:bodyPr wrap="square" rtlCol="0">
            <a:spAutoFit/>
          </a:bodyPr>
          <a:lstStyle/>
          <a:p>
            <a:r>
              <a:rPr lang="pl-PL" sz="4400" i="1" dirty="0" smtClean="0">
                <a:solidFill>
                  <a:schemeClr val="tx2">
                    <a:lumMod val="20000"/>
                    <a:lumOff val="80000"/>
                  </a:schemeClr>
                </a:solidFill>
              </a:rPr>
              <a:t>Powiększenie 30 000 razy</a:t>
            </a:r>
            <a:endParaRPr lang="pl-PL" sz="4400" i="1" dirty="0">
              <a:solidFill>
                <a:schemeClr val="tx2">
                  <a:lumMod val="20000"/>
                  <a:lumOff val="80000"/>
                </a:schemeClr>
              </a:solidFill>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pPr algn="ctr"/>
            <a:r>
              <a:rPr lang="pl-PL" dirty="0" smtClean="0"/>
              <a:t>Chromosomy jednego gatunku</a:t>
            </a:r>
            <a:endParaRPr lang="pl-PL" dirty="0"/>
          </a:p>
        </p:txBody>
      </p:sp>
      <p:pic>
        <p:nvPicPr>
          <p:cNvPr id="4" name="Symbol zastępczy zawartości 3" descr="asdaa.png"/>
          <p:cNvPicPr>
            <a:picLocks noGrp="1" noChangeAspect="1"/>
          </p:cNvPicPr>
          <p:nvPr>
            <p:ph idx="1"/>
          </p:nvPr>
        </p:nvPicPr>
        <p:blipFill>
          <a:blip r:embed="rId2"/>
          <a:stretch>
            <a:fillRect/>
          </a:stretch>
        </p:blipFill>
        <p:spPr>
          <a:xfrm>
            <a:off x="3584871" y="1651000"/>
            <a:ext cx="5022258" cy="49657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2B5F27"/>
      </a:dk2>
      <a:lt2>
        <a:srgbClr val="D8FC68"/>
      </a:lt2>
      <a:accent1>
        <a:srgbClr val="DDC855"/>
      </a:accent1>
      <a:accent2>
        <a:srgbClr val="FCA03D"/>
      </a:accent2>
      <a:accent3>
        <a:srgbClr val="E36439"/>
      </a:accent3>
      <a:accent4>
        <a:srgbClr val="C2935B"/>
      </a:accent4>
      <a:accent5>
        <a:srgbClr val="88C25C"/>
      </a:accent5>
      <a:accent6>
        <a:srgbClr val="BFCC86"/>
      </a:accent6>
      <a:hlink>
        <a:srgbClr val="FFCE23"/>
      </a:hlink>
      <a:folHlink>
        <a:srgbClr val="FDEB86"/>
      </a:folHlink>
    </a:clrScheme>
    <a:fontScheme name="Circuit">
      <a:majorFont>
        <a:latin typeface="Tw Cen M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88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82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97ECCC31-8429-4523-BE8D-8F09B7A4D46D}"/>
    </a:ext>
  </a:extLst>
</a:theme>
</file>

<file path=ppt/theme/theme2.xml><?xml version="1.0" encoding="utf-8"?>
<a:theme xmlns:a="http://schemas.openxmlformats.org/drawingml/2006/main" name="Motyw pakietu Office">
  <a:themeElements>
    <a:clrScheme name="Pakiet 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Pakiet 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Pakiet 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TM04033919[[fn=Circuit]]</Template>
  <TotalTime>265</TotalTime>
  <Words>1857</Words>
  <Application>Microsoft Office PowerPoint</Application>
  <PresentationFormat>Widescreen</PresentationFormat>
  <Paragraphs>165</Paragraphs>
  <Slides>43</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43</vt:i4>
      </vt:variant>
    </vt:vector>
  </HeadingPairs>
  <TitlesOfParts>
    <vt:vector size="48" baseType="lpstr">
      <vt:lpstr>Arial</vt:lpstr>
      <vt:lpstr>Calibri</vt:lpstr>
      <vt:lpstr>Trebuchet MS</vt:lpstr>
      <vt:lpstr>Tw Cen MT</vt:lpstr>
      <vt:lpstr>Circuit</vt:lpstr>
      <vt:lpstr>Algorytmy Genetyczne</vt:lpstr>
      <vt:lpstr>Algorytmy genetyczne</vt:lpstr>
      <vt:lpstr>Syntetyczna teoria ewolucji</vt:lpstr>
      <vt:lpstr>Historia</vt:lpstr>
      <vt:lpstr>Podstawowe jednostki strukturalne DNA</vt:lpstr>
      <vt:lpstr>Model podwójnej helisy DNA</vt:lpstr>
      <vt:lpstr>Ułożenie i powiązanie nukleotydów w helisie DNA</vt:lpstr>
      <vt:lpstr>Ludzki chromosom</vt:lpstr>
      <vt:lpstr>Chromosomy jednego gatunku</vt:lpstr>
      <vt:lpstr>Elementy DNA wchodzące w skład genu</vt:lpstr>
      <vt:lpstr>Teoria ewolucji</vt:lpstr>
      <vt:lpstr>Teoria ewolucji</vt:lpstr>
      <vt:lpstr>Teoria ewolucji</vt:lpstr>
      <vt:lpstr>Geneza algorytmów genetycznych</vt:lpstr>
      <vt:lpstr>Algorytmy genetyczne</vt:lpstr>
      <vt:lpstr>Algorytmy genetyczne</vt:lpstr>
      <vt:lpstr>Co to są algorytmy genetyczne?</vt:lpstr>
      <vt:lpstr>Schemat blokowy algorytmu genetycznego</vt:lpstr>
      <vt:lpstr>Podstawowe pojęcia algorytmów genetycznych</vt:lpstr>
      <vt:lpstr>Podstawowe pojęcia algorytmów genetycznych CD.</vt:lpstr>
      <vt:lpstr>Proste algorytmy genetyczne</vt:lpstr>
      <vt:lpstr>Schemat działania</vt:lpstr>
      <vt:lpstr>PowerPoint Presentation</vt:lpstr>
      <vt:lpstr>Kodowanie osobników i operacje genetyczne</vt:lpstr>
      <vt:lpstr>PowerPoint Presentation</vt:lpstr>
      <vt:lpstr>Inne metody kodowania</vt:lpstr>
      <vt:lpstr>zasada minimalnego alfabetu</vt:lpstr>
      <vt:lpstr>Metody selekcji</vt:lpstr>
      <vt:lpstr>Inne metody selekcji</vt:lpstr>
      <vt:lpstr>INNe podziały metod selekcji</vt:lpstr>
      <vt:lpstr>Skalowanie funkcji celu</vt:lpstr>
      <vt:lpstr>PowerPoint Presentation</vt:lpstr>
      <vt:lpstr>PowerPoint Presentation</vt:lpstr>
      <vt:lpstr>PowerPoint Presentation</vt:lpstr>
      <vt:lpstr>PowerPoint Presentation</vt:lpstr>
      <vt:lpstr>PowerPoint Presentation</vt:lpstr>
      <vt:lpstr>PowerPoint Presentation</vt:lpstr>
      <vt:lpstr>PRZYKŁAD</vt:lpstr>
      <vt:lpstr>DANE tworzące CHromosom</vt:lpstr>
      <vt:lpstr>AlGORYTM GENETYCZNY</vt:lpstr>
      <vt:lpstr>IMPLEMEntacja algorytmu genetycznego w C++</vt:lpstr>
      <vt:lpstr>PowerPoint Presentation</vt:lpstr>
      <vt:lpstr>KONIEC</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lordkopakos</dc:creator>
  <cp:lastModifiedBy>lordkopakos</cp:lastModifiedBy>
  <cp:revision>75</cp:revision>
  <dcterms:created xsi:type="dcterms:W3CDTF">2017-01-15T18:48:38Z</dcterms:created>
  <dcterms:modified xsi:type="dcterms:W3CDTF">2017-01-16T03:39:48Z</dcterms:modified>
</cp:coreProperties>
</file>